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4" r:id="rId5"/>
    <p:sldId id="268" r:id="rId6"/>
    <p:sldId id="314" r:id="rId7"/>
    <p:sldId id="311" r:id="rId8"/>
    <p:sldId id="312" r:id="rId9"/>
    <p:sldId id="313" r:id="rId10"/>
    <p:sldId id="307" r:id="rId11"/>
    <p:sldId id="308" r:id="rId12"/>
    <p:sldId id="306" r:id="rId13"/>
    <p:sldId id="309" r:id="rId14"/>
    <p:sldId id="304" r:id="rId15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992"/>
    <a:srgbClr val="243864"/>
    <a:srgbClr val="004494"/>
    <a:srgbClr val="223772"/>
    <a:srgbClr val="1B3776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94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9160" y="36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27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50EBBD-A94B-8549-8D47-633A56974B9E}"/>
              </a:ext>
            </a:extLst>
          </p:cNvPr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1553451C-5557-7148-9830-59C696D699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29" y="-69807"/>
            <a:ext cx="1738185" cy="1738185"/>
          </a:xfrm>
          <a:prstGeom prst="rect">
            <a:avLst/>
          </a:prstGeom>
        </p:spPr>
      </p:pic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AB45957E-6EEF-8C41-BCAA-68BEC22C58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B3AD7E25-4B45-384C-8354-05AFA7C15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CE9DAE-DCE2-AB49-BD4C-F776BAEC3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 descr="Chart, icon&#10;&#10;Description automatically generated">
            <a:extLst>
              <a:ext uri="{FF2B5EF4-FFF2-40B4-BE49-F238E27FC236}">
                <a16:creationId xmlns:a16="http://schemas.microsoft.com/office/drawing/2014/main" id="{3FAB7E6F-3504-DB4D-94A7-17ABF99A8D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950" y="4689743"/>
            <a:ext cx="3309307" cy="218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0" name="Picture 9" descr="Logo&#10;&#10;Description automatically generated with medium confidence">
            <a:extLst>
              <a:ext uri="{FF2B5EF4-FFF2-40B4-BE49-F238E27FC236}">
                <a16:creationId xmlns:a16="http://schemas.microsoft.com/office/drawing/2014/main" id="{AAEF42B2-1EA4-6146-BC3F-6C79E2AA48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5" y="2806696"/>
            <a:ext cx="2857235" cy="4051303"/>
          </a:xfrm>
          <a:prstGeom prst="rect">
            <a:avLst/>
          </a:prstGeom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B8FF7648-B985-2647-9445-00ACBA26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011498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AEB11E0-0327-1D4E-BC27-EAAD70859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8331" y="1011497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 descr="Open quotation mark with solid fill">
            <a:extLst>
              <a:ext uri="{FF2B5EF4-FFF2-40B4-BE49-F238E27FC236}">
                <a16:creationId xmlns:a16="http://schemas.microsoft.com/office/drawing/2014/main" id="{5A58FF95-69AB-F44A-8D37-6DFCD194F7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1896" y="171131"/>
            <a:ext cx="914400" cy="914400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6EF3CFAE-2555-974C-9C09-9FCC6E2549B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229" y="4179136"/>
            <a:ext cx="1889304" cy="267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9" name="Picture 8" descr="Logo&#10;&#10;Description automatically generated with medium confidence">
            <a:extLst>
              <a:ext uri="{FF2B5EF4-FFF2-40B4-BE49-F238E27FC236}">
                <a16:creationId xmlns:a16="http://schemas.microsoft.com/office/drawing/2014/main" id="{FC2E0C80-DA61-D041-90B4-CB08CD489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229" y="4179136"/>
            <a:ext cx="1889304" cy="2678864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E703131-22E8-1040-804B-EFC265C27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7743E0CB-463A-7443-812F-253E39107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50"/>
            <a:ext cx="1597434" cy="2574969"/>
          </a:xfrm>
          <a:prstGeom prst="rect">
            <a:avLst/>
          </a:prstGeom>
        </p:spPr>
      </p:pic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02FA5686-5FFC-0D4B-AA27-C94952C6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A0520888-5239-A146-975A-CF5C38F8D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50"/>
            <a:ext cx="1597434" cy="2574969"/>
          </a:xfrm>
          <a:prstGeom prst="rect">
            <a:avLst/>
          </a:prstGeom>
        </p:spPr>
      </p:pic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D740FB98-EFB2-E14D-BB1E-D11455E42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D7DC0B8-7401-C945-9E2E-CD001528D4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4283030"/>
            <a:ext cx="1650275" cy="2574969"/>
          </a:xfrm>
          <a:prstGeom prst="rect">
            <a:avLst/>
          </a:prstGeom>
        </p:spPr>
      </p:pic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F9CCF45D-1F15-9349-BB04-04013E860F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8200" y="6131286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6574A553-D923-094A-898E-104B2C696A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6E74EE3-408D-D448-922A-B8B0DCFA8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6B4D003-5A2B-DF4F-835F-1317227DA6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50"/>
            <a:ext cx="1597434" cy="257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5779826"/>
          </a:xfrm>
          <a:prstGeom prst="rect">
            <a:avLst/>
          </a:prstGeom>
          <a:solidFill>
            <a:srgbClr val="274992"/>
          </a:solidFill>
          <a:ln>
            <a:solidFill>
              <a:srgbClr val="0044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02F879EE-E9C9-034D-A35A-338C3C1A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29" y="-69807"/>
            <a:ext cx="1738185" cy="173818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A19606DF-0C3B-764F-A297-B00C0A32E3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8" y="1902823"/>
            <a:ext cx="3503917" cy="496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7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160139D3-2ECE-9540-B35C-FA6BC8838E3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rgbClr val="27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B38853-6465-C445-BD73-BE9523BEB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C01ADAB-CDBF-1147-A24C-D694F378E8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838199" y="49400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3F9BE9B8-5079-4043-84F6-C47899DBA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5" y="2806696"/>
            <a:ext cx="2857235" cy="405130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B33BD2-FD93-7243-A911-38E82482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0B4619-1DE2-8F45-AE02-4F0E967DC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506E876C-B28A-8F4D-9F56-9325E23F40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5" y="2806696"/>
            <a:ext cx="2857235" cy="405130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F24CAF-729F-2845-9AEC-50975F33F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6D8495B-C3D9-464F-8D76-D0FB0460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0FF88AB-FF6F-BE4C-99A1-833F1F4D7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9BEA9D81-A246-3140-8CEB-41F4BA5D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20B2DDE9-54AC-C049-93B5-C088C0533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D2AC7B33-D566-0F41-9B8A-44EF3042C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74B0D884-0B1E-DA44-9A6F-757A44849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B7E2A05-6926-BD40-803A-907CA3472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7E58B37-AD90-454F-BD8C-B36F401CE3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90D60372-E06D-8943-BF9A-29BFBE58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E502ED00-3BC1-1849-BC18-9954C6330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49" r:id="rId3"/>
    <p:sldLayoutId id="2147483670" r:id="rId4"/>
    <p:sldLayoutId id="2147483650" r:id="rId5"/>
    <p:sldLayoutId id="2147483660" r:id="rId6"/>
    <p:sldLayoutId id="2147483652" r:id="rId7"/>
    <p:sldLayoutId id="2147483661" r:id="rId8"/>
    <p:sldLayoutId id="2147483653" r:id="rId9"/>
    <p:sldLayoutId id="2147483654" r:id="rId10"/>
    <p:sldLayoutId id="2147483659" r:id="rId11"/>
    <p:sldLayoutId id="2147483658" r:id="rId12"/>
    <p:sldLayoutId id="2147483666" r:id="rId13"/>
    <p:sldLayoutId id="2147483667" r:id="rId14"/>
    <p:sldLayoutId id="2147483668" r:id="rId15"/>
    <p:sldLayoutId id="2147483655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eismea-eye-team@ec.europa.eu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6AB1C98-C288-BD41-AB31-5F53FC7F2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350" y="2043944"/>
            <a:ext cx="10065224" cy="138505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5D2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EEN – EYE cooperation</a:t>
            </a:r>
            <a:b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5D2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5D21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5D2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b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5D2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BE" sz="5000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5FF1BCA2-40DE-7D41-BD1C-FBD0FECEE1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550" y="4035892"/>
            <a:ext cx="10065224" cy="897754"/>
          </a:xfrm>
        </p:spPr>
        <p:txBody>
          <a:bodyPr/>
          <a:lstStyle/>
          <a:p>
            <a:pPr algn="ctr"/>
            <a:r>
              <a:rPr lang="en-IE" sz="3600" dirty="0"/>
              <a:t>June 2023, EEN meeting, Oviedo/Spain</a:t>
            </a:r>
          </a:p>
          <a:p>
            <a:br>
              <a:rPr lang="en-IE" sz="3600" dirty="0"/>
            </a:br>
            <a:endParaRPr lang="en-BE" sz="36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06AD4A-640B-0744-AAD4-F37CF77782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1325" y="5896950"/>
            <a:ext cx="6064583" cy="528998"/>
          </a:xfrm>
        </p:spPr>
        <p:txBody>
          <a:bodyPr/>
          <a:lstStyle/>
          <a:p>
            <a:r>
              <a:rPr lang="en-GB" dirty="0"/>
              <a:t>Ralph Diestelhorst, EYE coordination, EISMEA </a:t>
            </a:r>
            <a:endParaRPr lang="en-B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4DF0FA-AD3C-4B57-9C56-AF117F25EF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2" y="193656"/>
            <a:ext cx="2032356" cy="671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DED3C4-03AF-C676-98F5-CBD842582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9993" y="0"/>
            <a:ext cx="10668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FAFBD-CE56-A6DC-309C-E1BCA0DC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74950"/>
            <a:ext cx="10515600" cy="782357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Expected </a:t>
            </a:r>
            <a:r>
              <a:rPr lang="en-US" dirty="0"/>
              <a:t>outcomes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1B731-4F02-82F8-5C44-8B37CC92B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4" y="1971675"/>
            <a:ext cx="10905699" cy="4288304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en-US" sz="2600" dirty="0"/>
              <a:t>Identify how </a:t>
            </a:r>
            <a:r>
              <a:rPr lang="en-US" sz="2600" b="1" dirty="0"/>
              <a:t>EEN </a:t>
            </a:r>
            <a:r>
              <a:rPr lang="en-US" sz="2600" dirty="0"/>
              <a:t>can work as a </a:t>
            </a:r>
            <a:r>
              <a:rPr lang="en-US" sz="2600" b="1" dirty="0"/>
              <a:t>“tool” for EYE participants members </a:t>
            </a:r>
            <a:r>
              <a:rPr lang="en-US" sz="2600" dirty="0"/>
              <a:t>and</a:t>
            </a:r>
            <a:r>
              <a:rPr lang="en-US" sz="2600" b="1" dirty="0"/>
              <a:t> vice-versa</a:t>
            </a:r>
            <a:r>
              <a:rPr lang="en-US" sz="2600" dirty="0"/>
              <a:t> </a:t>
            </a:r>
          </a:p>
          <a:p>
            <a:pPr marL="457200" indent="-457200">
              <a:buAutoNum type="alphaLcParenR"/>
            </a:pPr>
            <a:r>
              <a:rPr lang="en-US" sz="2600" dirty="0"/>
              <a:t>Showcase new and host entrepreneurs’ </a:t>
            </a:r>
            <a:r>
              <a:rPr lang="en-US" sz="2600" b="1" dirty="0"/>
              <a:t>follow-up services </a:t>
            </a:r>
            <a:r>
              <a:rPr lang="en-US" sz="2600" dirty="0"/>
              <a:t>through EEN and other multipliers (EYE </a:t>
            </a:r>
            <a:r>
              <a:rPr lang="en-US" sz="2600" dirty="0" err="1"/>
              <a:t>alumnis</a:t>
            </a:r>
            <a:r>
              <a:rPr lang="en-US" sz="2600" dirty="0"/>
              <a:t>) </a:t>
            </a:r>
          </a:p>
          <a:p>
            <a:pPr marL="457200" indent="-457200">
              <a:buAutoNum type="alphaLcParenR"/>
            </a:pPr>
            <a:r>
              <a:rPr lang="en-US" sz="2600" b="1" dirty="0"/>
              <a:t>Proposals</a:t>
            </a:r>
            <a:r>
              <a:rPr lang="en-US" sz="2600" dirty="0"/>
              <a:t> for follow-up actions -&gt; paving the way </a:t>
            </a:r>
            <a:r>
              <a:rPr lang="en-US" sz="2600" dirty="0">
                <a:solidFill>
                  <a:srgbClr val="FF0000"/>
                </a:solidFill>
              </a:rPr>
              <a:t>for </a:t>
            </a:r>
            <a:r>
              <a:rPr lang="en-US" sz="2600" b="1" dirty="0">
                <a:solidFill>
                  <a:srgbClr val="FF0000"/>
                </a:solidFill>
              </a:rPr>
              <a:t>regular 	enhanced </a:t>
            </a:r>
            <a:r>
              <a:rPr lang="en-US" sz="2600" b="1">
                <a:solidFill>
                  <a:srgbClr val="FF0000"/>
                </a:solidFill>
              </a:rPr>
              <a:t>cooperation 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24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D823DC4-3786-4B37-A551-301671404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050" y="3770301"/>
            <a:ext cx="10889439" cy="2649549"/>
          </a:xfrm>
        </p:spPr>
        <p:txBody>
          <a:bodyPr/>
          <a:lstStyle/>
          <a:p>
            <a:pPr algn="ctr"/>
            <a:r>
              <a:rPr lang="en-GB" sz="2400" b="1" dirty="0"/>
              <a:t>Become part of our group to contribute to the cooperation between</a:t>
            </a:r>
          </a:p>
          <a:p>
            <a:pPr algn="ctr"/>
            <a:endParaRPr lang="en-GB" sz="2400" b="1" dirty="0"/>
          </a:p>
          <a:p>
            <a:pPr algn="ctr"/>
            <a:endParaRPr lang="en-GB" sz="2400" b="1" dirty="0"/>
          </a:p>
          <a:p>
            <a:pPr algn="ctr"/>
            <a:r>
              <a:rPr lang="en-GB" sz="2400" b="1" dirty="0"/>
              <a:t> Connect with us via </a:t>
            </a:r>
            <a:r>
              <a:rPr lang="en-GB" sz="2400" b="1" dirty="0">
                <a:hlinkClick r:id="rId2"/>
              </a:rPr>
              <a:t>eismea-eye-team@ec.europa.eu</a:t>
            </a:r>
            <a:r>
              <a:rPr lang="en-GB" sz="2400" b="1" dirty="0"/>
              <a:t> </a:t>
            </a:r>
            <a:endParaRPr lang="en-IE" sz="2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FF5E37-6AD2-4207-A029-2A5F92DE4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620" y="669661"/>
            <a:ext cx="10156297" cy="1240348"/>
          </a:xfrm>
        </p:spPr>
        <p:txBody>
          <a:bodyPr/>
          <a:lstStyle/>
          <a:p>
            <a:pPr algn="ctr"/>
            <a:r>
              <a:rPr lang="en-GB" dirty="0"/>
              <a:t>How to? What’s next?</a:t>
            </a:r>
            <a:br>
              <a:rPr lang="en-GB" dirty="0"/>
            </a:br>
            <a:r>
              <a:rPr lang="en-GB" dirty="0"/>
              <a:t> </a:t>
            </a:r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51B281-A23C-4659-9F1E-F8F6928D94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602" y="4476750"/>
            <a:ext cx="2427564" cy="802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2CBC20-42C3-5E66-E537-069BFBF108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7260" y="4318322"/>
            <a:ext cx="2535055" cy="1119200"/>
          </a:xfrm>
          <a:prstGeom prst="rect">
            <a:avLst/>
          </a:prstGeom>
        </p:spPr>
      </p:pic>
      <p:pic>
        <p:nvPicPr>
          <p:cNvPr id="10" name="Graphic 9" descr="Lights On with solid fill">
            <a:extLst>
              <a:ext uri="{FF2B5EF4-FFF2-40B4-BE49-F238E27FC236}">
                <a16:creationId xmlns:a16="http://schemas.microsoft.com/office/drawing/2014/main" id="{27DEC28F-9D95-B8BD-4970-51E139836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23002" y="1257041"/>
            <a:ext cx="18859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7557E3-42D9-7D44-A058-04839A3A0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9" y="168966"/>
            <a:ext cx="10628242" cy="789340"/>
          </a:xfrm>
        </p:spPr>
        <p:txBody>
          <a:bodyPr/>
          <a:lstStyle/>
          <a:p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Content </a:t>
            </a:r>
            <a:endParaRPr lang="en-B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CE4C0-C6B5-D246-9659-47307C15E2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24250" y="1581150"/>
            <a:ext cx="8442462" cy="3790950"/>
          </a:xfrm>
        </p:spPr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Workshop reasoning </a:t>
            </a:r>
          </a:p>
          <a:p>
            <a:pPr marL="0" indent="0">
              <a:buNone/>
            </a:pPr>
            <a:r>
              <a:rPr lang="en-US" b="1" dirty="0"/>
              <a:t>EYE at a glance </a:t>
            </a:r>
          </a:p>
          <a:p>
            <a:pPr marL="0" indent="0">
              <a:buNone/>
            </a:pPr>
            <a:r>
              <a:rPr lang="en-US" b="1" dirty="0"/>
              <a:t>Intended workshop outcomes</a:t>
            </a:r>
          </a:p>
          <a:p>
            <a:pPr marL="0" indent="0">
              <a:buNone/>
            </a:pPr>
            <a:r>
              <a:rPr lang="en-US" b="1" dirty="0"/>
              <a:t>Action points </a:t>
            </a:r>
          </a:p>
          <a:p>
            <a:pPr marL="0" indent="0">
              <a:buNone/>
            </a:pPr>
            <a:r>
              <a:rPr lang="en-US" b="1" dirty="0"/>
              <a:t>What’s in it and next steps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4737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7557E3-42D9-7D44-A058-04839A3A0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9" y="168966"/>
            <a:ext cx="10628242" cy="789340"/>
          </a:xfrm>
        </p:spPr>
        <p:txBody>
          <a:bodyPr/>
          <a:lstStyle/>
          <a:p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this workshop ? </a:t>
            </a:r>
            <a:endParaRPr lang="en-B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CE4C0-C6B5-D246-9659-47307C15E2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8225" y="1581150"/>
            <a:ext cx="10928487" cy="49786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EEN and EYE have a lot on offer for “their” participants -&gt; can we foster the cooperation?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Better understanding: Presentation of EYE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Highlight examples of </a:t>
            </a:r>
            <a:r>
              <a:rPr lang="en-US" b="1" dirty="0"/>
              <a:t>EEN-EYE consortia partners cooperation and identify future ones </a:t>
            </a:r>
            <a:r>
              <a:rPr lang="en-US" dirty="0"/>
              <a:t>to foster the idea of client journey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Demonstrate how both </a:t>
            </a:r>
            <a:r>
              <a:rPr lang="en-US" b="1" dirty="0"/>
              <a:t>Networks </a:t>
            </a:r>
            <a:r>
              <a:rPr lang="en-US" dirty="0"/>
              <a:t>have enhanced business support for their entrepreneurs and SMEs.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Experience </a:t>
            </a:r>
            <a:r>
              <a:rPr lang="en-US" b="1" dirty="0"/>
              <a:t>testimonials</a:t>
            </a:r>
            <a:r>
              <a:rPr lang="en-US" dirty="0"/>
              <a:t> of participants 	</a:t>
            </a:r>
          </a:p>
          <a:p>
            <a:pPr marL="0" indent="0">
              <a:buNone/>
            </a:pPr>
            <a:r>
              <a:rPr lang="en-US" dirty="0"/>
              <a:t>			=&gt; Fostering the </a:t>
            </a:r>
            <a:r>
              <a:rPr lang="en-US" b="1" dirty="0">
                <a:solidFill>
                  <a:srgbClr val="FF0000"/>
                </a:solidFill>
              </a:rPr>
              <a:t>client journey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6062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7557E3-42D9-7D44-A058-04839A3A0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9" y="168966"/>
            <a:ext cx="10628242" cy="789340"/>
          </a:xfrm>
        </p:spPr>
        <p:txBody>
          <a:bodyPr/>
          <a:lstStyle/>
          <a:p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W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orkshop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Outcome 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B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CE4C0-C6B5-D246-9659-47307C15E2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5921" y="1619250"/>
            <a:ext cx="10440229" cy="4940576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 Identify how </a:t>
            </a:r>
            <a:r>
              <a:rPr lang="en-US" sz="2400" b="1" dirty="0"/>
              <a:t>EYE </a:t>
            </a:r>
            <a:r>
              <a:rPr lang="en-US" sz="2400" dirty="0"/>
              <a:t>can work as a </a:t>
            </a:r>
            <a:r>
              <a:rPr lang="en-US" sz="2400" b="1" dirty="0"/>
              <a:t>“tool” for EEN members </a:t>
            </a:r>
            <a:r>
              <a:rPr lang="en-US" sz="2400" dirty="0"/>
              <a:t>and</a:t>
            </a:r>
            <a:r>
              <a:rPr lang="en-US" sz="2400" b="1" dirty="0"/>
              <a:t> vice-versa</a:t>
            </a:r>
            <a:r>
              <a:rPr lang="en-US" sz="2400" dirty="0"/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 Showcase new and host entrepreneurs’ </a:t>
            </a:r>
            <a:r>
              <a:rPr lang="en-US" sz="2400" b="1" dirty="0"/>
              <a:t>follow-up services </a:t>
            </a:r>
            <a:r>
              <a:rPr lang="en-US" sz="2400" dirty="0"/>
              <a:t>through EEN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 Explain how the </a:t>
            </a:r>
            <a:r>
              <a:rPr lang="en-US" sz="2400" b="1" dirty="0"/>
              <a:t>EEN found interesting EYE (host) entrepreneurs </a:t>
            </a:r>
            <a:r>
              <a:rPr lang="en-US" sz="2400" dirty="0"/>
              <a:t>to be ready to engage in EEN partnerships.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914400" lvl="2" indent="0">
              <a:buNone/>
            </a:pPr>
            <a:endParaRPr lang="en-US" sz="2400" dirty="0"/>
          </a:p>
          <a:p>
            <a:pPr marL="0" indent="0">
              <a:buNone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2187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CA771-99FC-97F2-A150-F34B1DCA6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38436" y="1857213"/>
            <a:ext cx="6747284" cy="39064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EU-funded exchange </a:t>
            </a:r>
            <a:r>
              <a:rPr lang="en-US" dirty="0" err="1"/>
              <a:t>programme</a:t>
            </a:r>
            <a:r>
              <a:rPr lang="en-US" dirty="0"/>
              <a:t> for entrepreneurs from the EU members states and 12 additional countries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fr-FR" dirty="0"/>
              <a:t>1-6 </a:t>
            </a:r>
            <a:r>
              <a:rPr lang="fr-FR" dirty="0" err="1"/>
              <a:t>months</a:t>
            </a:r>
            <a:r>
              <a:rPr lang="fr-FR" dirty="0"/>
              <a:t> exchange for entrepreneurs</a:t>
            </a:r>
          </a:p>
          <a:p>
            <a:pPr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</a:pPr>
            <a:r>
              <a:rPr lang="en-US" dirty="0"/>
              <a:t>Unique chance to exchange knowledge, business ideas, contacts and experiences</a:t>
            </a:r>
          </a:p>
          <a:p>
            <a:pPr>
              <a:lnSpc>
                <a:spcPct val="90000"/>
              </a:lnSpc>
            </a:pPr>
            <a:endParaRPr lang="en-IE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C89152-D1AF-46AB-4F74-446C72D06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</p:spPr>
        <p:txBody>
          <a:bodyPr anchor="b">
            <a:normAutofit/>
          </a:bodyPr>
          <a:lstStyle/>
          <a:p>
            <a:r>
              <a:rPr lang="en-GB" dirty="0"/>
              <a:t>                      at a glance </a:t>
            </a:r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8F030F-9723-21F4-FF82-503CA27663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8930726">
            <a:off x="551040" y="1539621"/>
            <a:ext cx="3586865" cy="1183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028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9152-D1AF-46AB-4F74-446C72D06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</p:spPr>
        <p:txBody>
          <a:bodyPr anchor="b">
            <a:normAutofit/>
          </a:bodyPr>
          <a:lstStyle/>
          <a:p>
            <a:r>
              <a:rPr lang="en-GB" dirty="0"/>
              <a:t>                      Benefits</a:t>
            </a:r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CA9C7F-0DC5-6F28-B540-2D35DD04DD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34583" y="1239910"/>
            <a:ext cx="10338619" cy="483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1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168B-38A1-8A58-0681-A7890C33C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"/>
            <a:ext cx="10515600" cy="1229036"/>
          </a:xfrm>
        </p:spPr>
        <p:txBody>
          <a:bodyPr/>
          <a:lstStyle/>
          <a:p>
            <a:r>
              <a:rPr lang="en-GB" dirty="0"/>
              <a:t>From Prague to Santiago to Oviedo – “action points” (1)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0BC8A-A75D-E53B-FFF0-64325FB77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114" y="1979121"/>
            <a:ext cx="10905699" cy="3754322"/>
          </a:xfrm>
        </p:spPr>
        <p:txBody>
          <a:bodyPr/>
          <a:lstStyle/>
          <a:p>
            <a:r>
              <a:rPr lang="en-US" sz="2400" dirty="0"/>
              <a:t>Suggest to EEN and EYE partners to </a:t>
            </a:r>
            <a:r>
              <a:rPr lang="en-US" sz="2400" b="1" dirty="0"/>
              <a:t>meet at regional level </a:t>
            </a:r>
            <a:r>
              <a:rPr lang="en-US" sz="2400" dirty="0"/>
              <a:t>and discuss strategies for joint promotion and identifying mutual benefits for their SMEs and entrepreneurs </a:t>
            </a:r>
          </a:p>
          <a:p>
            <a:r>
              <a:rPr lang="en-US" sz="2400" b="1" dirty="0"/>
              <a:t>EEN</a:t>
            </a:r>
            <a:r>
              <a:rPr lang="en-US" sz="2400" dirty="0"/>
              <a:t> brokerage </a:t>
            </a:r>
            <a:r>
              <a:rPr lang="en-US" sz="2400" b="1" dirty="0"/>
              <a:t>events</a:t>
            </a:r>
            <a:r>
              <a:rPr lang="en-US" sz="2400" dirty="0"/>
              <a:t> to be enriched by </a:t>
            </a:r>
            <a:r>
              <a:rPr lang="en-US" sz="2400" b="1" dirty="0"/>
              <a:t>inviting EYE </a:t>
            </a:r>
            <a:r>
              <a:rPr lang="en-US" sz="2400" dirty="0"/>
              <a:t>entrepreneurs or EYE representatives (such as IOs) to present the opportunities of EYE </a:t>
            </a:r>
          </a:p>
          <a:p>
            <a:r>
              <a:rPr lang="en-US" sz="2400" dirty="0"/>
              <a:t>Add mention of EEN to </a:t>
            </a:r>
            <a:r>
              <a:rPr lang="en-US" sz="2400" b="1" dirty="0"/>
              <a:t>EYE induction trainings </a:t>
            </a:r>
            <a:r>
              <a:rPr lang="en-US" sz="2400" dirty="0"/>
              <a:t>to highlight how EEN can provide after care services for those mature enough and ready to grow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6167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0023-09A2-19D0-9AB5-C340085FB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94000"/>
            <a:ext cx="10515600" cy="991900"/>
          </a:xfrm>
        </p:spPr>
        <p:txBody>
          <a:bodyPr/>
          <a:lstStyle/>
          <a:p>
            <a:r>
              <a:rPr lang="en-GB" dirty="0"/>
              <a:t>From Prague to Santiago to Oviedo – “action points” (2)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10DA4-AED7-4D66-28C5-67EC85194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EEN partners to proactively use the </a:t>
            </a:r>
            <a:r>
              <a:rPr lang="en-US" sz="2400" b="1" dirty="0"/>
              <a:t>EYE</a:t>
            </a:r>
            <a:r>
              <a:rPr lang="en-US" sz="2400" dirty="0"/>
              <a:t> entrepreneurs as </a:t>
            </a:r>
            <a:r>
              <a:rPr lang="en-US" sz="2400" b="1" dirty="0"/>
              <a:t>tool for company partnering</a:t>
            </a:r>
            <a:r>
              <a:rPr lang="en-US" b="1" dirty="0"/>
              <a:t>;</a:t>
            </a:r>
            <a:r>
              <a:rPr lang="en-US" sz="2400" dirty="0"/>
              <a:t> there is no need to “fight for clients” as both actions have pools of entrepreneurs and SMEs available 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To link </a:t>
            </a:r>
            <a:r>
              <a:rPr lang="en-US" sz="2400" b="1" dirty="0"/>
              <a:t>specific thematic EEN groups </a:t>
            </a:r>
            <a:r>
              <a:rPr lang="en-US" sz="2400" dirty="0"/>
              <a:t>such as the women entrepreneurship sector group with EYE IOs active in this field</a:t>
            </a:r>
            <a:r>
              <a:rPr lang="en-US" dirty="0"/>
              <a:t> … </a:t>
            </a:r>
          </a:p>
          <a:p>
            <a:pPr marL="0" indent="0">
              <a:buNone/>
            </a:pPr>
            <a:r>
              <a:rPr lang="en-US" sz="2400" dirty="0"/>
              <a:t>		… also with a view to possibly increasing the EYE pool of female 		HEs (28% currently) (other examples welcome)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3557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FAFBD-CE56-A6DC-309C-E1BCA0DC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74950"/>
            <a:ext cx="10515600" cy="782357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Call for action - March 2023 </a:t>
            </a:r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7D11C2-DF38-A5B6-4D19-A0160F7221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5432" y="1502491"/>
            <a:ext cx="9341136" cy="4510981"/>
          </a:xfrm>
        </p:spPr>
      </p:pic>
    </p:spTree>
    <p:extLst>
      <p:ext uri="{BB962C8B-B14F-4D97-AF65-F5344CB8AC3E}">
        <p14:creationId xmlns:p14="http://schemas.microsoft.com/office/powerpoint/2010/main" val="210112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MP">
      <a:dk1>
        <a:srgbClr val="445369"/>
      </a:dk1>
      <a:lt1>
        <a:srgbClr val="FFFFFF"/>
      </a:lt1>
      <a:dk2>
        <a:srgbClr val="44546A"/>
      </a:dk2>
      <a:lt2>
        <a:srgbClr val="EAEAEA"/>
      </a:lt2>
      <a:accent1>
        <a:srgbClr val="4472C4"/>
      </a:accent1>
      <a:accent2>
        <a:srgbClr val="ED7D31"/>
      </a:accent2>
      <a:accent3>
        <a:srgbClr val="A5A5A5"/>
      </a:accent3>
      <a:accent4>
        <a:srgbClr val="0096FF"/>
      </a:accent4>
      <a:accent5>
        <a:srgbClr val="FF9300"/>
      </a:accent5>
      <a:accent6>
        <a:srgbClr val="9437FF"/>
      </a:accent6>
      <a:hlink>
        <a:srgbClr val="0432FF"/>
      </a:hlink>
      <a:folHlink>
        <a:srgbClr val="009BF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2B821FD596CA4199F5E15CA8AF115B" ma:contentTypeVersion="4" ma:contentTypeDescription="Create a new document." ma:contentTypeScope="" ma:versionID="78e01c3c5262a718fdd50129fff78068">
  <xsd:schema xmlns:xsd="http://www.w3.org/2001/XMLSchema" xmlns:xs="http://www.w3.org/2001/XMLSchema" xmlns:p="http://schemas.microsoft.com/office/2006/metadata/properties" xmlns:ns2="6d5ad584-533d-4d9e-8d12-f1eda2044479" targetNamespace="http://schemas.microsoft.com/office/2006/metadata/properties" ma:root="true" ma:fieldsID="bf85fa7c24ca4141193286816390ee66" ns2:_="">
    <xsd:import namespace="6d5ad584-533d-4d9e-8d12-f1eda20444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ad584-533d-4d9e-8d12-f1eda20444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0E116E-0E0D-4806-B2AF-73B21876FBA1}">
  <ds:schemaRefs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6d5ad584-533d-4d9e-8d12-f1eda2044479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F013986-161A-49AD-A0BD-B18AE92C7B6D}">
  <ds:schemaRefs>
    <ds:schemaRef ds:uri="6d5ad584-533d-4d9e-8d12-f1eda204447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34D045F-46AF-410E-A0FE-456A6F16A6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483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EEN – EYE cooperation     </vt:lpstr>
      <vt:lpstr>Content </vt:lpstr>
      <vt:lpstr>   Why this workshop ? </vt:lpstr>
      <vt:lpstr>   Workshop Outcome  </vt:lpstr>
      <vt:lpstr>                      at a glance </vt:lpstr>
      <vt:lpstr>                      Benefits</vt:lpstr>
      <vt:lpstr>From Prague to Santiago to Oviedo – “action points” (1) </vt:lpstr>
      <vt:lpstr>From Prague to Santiago to Oviedo – “action points” (2) </vt:lpstr>
      <vt:lpstr>Call for action - March 2023 </vt:lpstr>
      <vt:lpstr>Expected outcomes</vt:lpstr>
      <vt:lpstr>How to? What’s next? 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WAYMOUTH Crispin (GROW)</dc:creator>
  <cp:lastModifiedBy>DIESTELHORST Ralph (EISMEA)</cp:lastModifiedBy>
  <cp:revision>130</cp:revision>
  <cp:lastPrinted>2023-06-06T06:14:09Z</cp:lastPrinted>
  <dcterms:created xsi:type="dcterms:W3CDTF">2021-05-21T07:24:26Z</dcterms:created>
  <dcterms:modified xsi:type="dcterms:W3CDTF">2023-06-21T10:27:49Z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0x010100852B821FD596CA4199F5E15CA8AF115B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2022-04-25T19:53:23Z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f3278127-7eac-432d-bbe1-687a2715d598</vt:lpwstr>
  </property>
  <property fmtid="{D5CDD505-2E9C-101B-9397-08002B2CF9AE}" pid="9" name="MSIP_Label_6bd9ddd1-4d20-43f6-abfa-fc3c07406f94_ContentBits">
    <vt:lpwstr>0</vt:lpwstr>
  </property>
</Properties>
</file>