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5" r:id="rId2"/>
    <p:sldMasterId id="2147483667" r:id="rId3"/>
    <p:sldMasterId id="2147483690" r:id="rId4"/>
    <p:sldMasterId id="2147483666" r:id="rId5"/>
  </p:sldMasterIdLst>
  <p:notesMasterIdLst>
    <p:notesMasterId r:id="rId18"/>
  </p:notesMasterIdLst>
  <p:sldIdLst>
    <p:sldId id="337" r:id="rId6"/>
    <p:sldId id="330" r:id="rId7"/>
    <p:sldId id="338" r:id="rId8"/>
    <p:sldId id="339" r:id="rId9"/>
    <p:sldId id="340" r:id="rId10"/>
    <p:sldId id="341" r:id="rId11"/>
    <p:sldId id="345" r:id="rId12"/>
    <p:sldId id="342" r:id="rId13"/>
    <p:sldId id="343" r:id="rId14"/>
    <p:sldId id="344" r:id="rId15"/>
    <p:sldId id="346" r:id="rId16"/>
    <p:sldId id="289" r:id="rId17"/>
  </p:sldIdLst>
  <p:sldSz cx="12192000" cy="6858000"/>
  <p:notesSz cx="6858000" cy="9144000"/>
  <p:embeddedFontLst>
    <p:embeddedFont>
      <p:font typeface="Blogger Sans" panose="020005060300000200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4B4E6"/>
    <a:srgbClr val="006BA6"/>
    <a:srgbClr val="FFCC00"/>
    <a:srgbClr val="000000"/>
    <a:srgbClr val="006DA7"/>
    <a:srgbClr val="003399"/>
    <a:srgbClr val="FFF200"/>
    <a:srgbClr val="00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93907" autoAdjust="0"/>
  </p:normalViewPr>
  <p:slideViewPr>
    <p:cSldViewPr snapToGrid="0">
      <p:cViewPr>
        <p:scale>
          <a:sx n="75" d="100"/>
          <a:sy n="75" d="100"/>
        </p:scale>
        <p:origin x="-850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8F67291-92FF-4822-B10A-9C364A5BF47B}" type="datetimeFigureOut">
              <a:rPr lang="en-IE" smtClean="0"/>
              <a:pPr/>
              <a:t>13/06/2023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DDE34A-DA7C-4CBF-A4AF-0F0607A25A30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2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14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14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14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Relationship Id="rId9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xmlns="" id="{43B45B71-28F0-9E21-1A8E-B5EC1C00FA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8DE7C326-C8F2-B72C-401F-98E42A0C6A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AFC5A01-C134-2093-DE67-7445C8C448B7}"/>
              </a:ext>
            </a:extLst>
          </p:cNvPr>
          <p:cNvCxnSpPr>
            <a:cxnSpLocks/>
          </p:cNvCxnSpPr>
          <p:nvPr userDrawn="1"/>
        </p:nvCxnSpPr>
        <p:spPr>
          <a:xfrm>
            <a:off x="4337799" y="415424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6D875297-C6E0-4916-4D87-003629F40E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3899" y="415926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830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5BD5C9CC-D3E7-9D4E-DE22-D1D0D73FC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xmlns="" id="{77924BF1-27A9-EE9A-13CD-881842D6E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xmlns="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1FF8E581-09BF-E717-9391-6E4270232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xmlns="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xmlns="" id="{9BADA99D-1751-A902-C51D-421C3EAC5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grpSp>
        <p:nvGrpSpPr>
          <p:cNvPr id="11" name="Graphic 7">
            <a:extLst>
              <a:ext uri="{FF2B5EF4-FFF2-40B4-BE49-F238E27FC236}">
                <a16:creationId xmlns:a16="http://schemas.microsoft.com/office/drawing/2014/main" xmlns="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xmlns="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xmlns="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xmlns="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xmlns="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xmlns="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xmlns="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xmlns="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xmlns="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xmlns="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xmlns="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xmlns="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xmlns="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xmlns="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xmlns="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xmlns="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xmlns="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xmlns="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xmlns="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xmlns="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xmlns="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xmlns="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xmlns="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xmlns="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xmlns="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xmlns="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xmlns="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xmlns="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xmlns="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xmlns="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711249"/>
            <a:ext cx="10979999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2243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xmlns="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xmlns="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xmlns="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xmlns="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xmlns="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xmlns="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xmlns="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xmlns="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xmlns="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xmlns="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xmlns="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xmlns="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xmlns="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xmlns="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xmlns="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xmlns="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xmlns="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xmlns="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xmlns="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xmlns="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xmlns="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xmlns="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xmlns="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xmlns="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xmlns="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xmlns="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xmlns="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xmlns="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xmlns="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087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grpSp>
        <p:nvGrpSpPr>
          <p:cNvPr id="11" name="Graphic 8">
            <a:extLst>
              <a:ext uri="{FF2B5EF4-FFF2-40B4-BE49-F238E27FC236}">
                <a16:creationId xmlns:a16="http://schemas.microsoft.com/office/drawing/2014/main" xmlns="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xmlns="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xmlns="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xmlns="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xmlns="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xmlns="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xmlns="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xmlns="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xmlns="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xmlns="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xmlns="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xmlns="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xmlns="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xmlns="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xmlns="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xmlns="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xmlns="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xmlns="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xmlns="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xmlns="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xmlns="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xmlns="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xmlns="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xmlns="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xmlns="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xmlns="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xmlns="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xmlns="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xmlns="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xmlns="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D6608302-573D-415A-9092-1F825377E5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32357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grpSp>
        <p:nvGrpSpPr>
          <p:cNvPr id="8" name="Graphic 10">
            <a:extLst>
              <a:ext uri="{FF2B5EF4-FFF2-40B4-BE49-F238E27FC236}">
                <a16:creationId xmlns:a16="http://schemas.microsoft.com/office/drawing/2014/main" xmlns="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xmlns="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xmlns="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xmlns="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xmlns="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xmlns="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xmlns="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xmlns="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xmlns="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xmlns="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xmlns="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xmlns="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xmlns="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xmlns="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xmlns="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xmlns="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xmlns="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xmlns="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xmlns="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xmlns="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xmlns="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xmlns="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xmlns="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xmlns="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xmlns="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xmlns="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xmlns="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xmlns="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xmlns="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xmlns="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658A52C-711A-DB4F-DDED-8177C86586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3501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xmlns="" id="{019E6165-0975-8287-27EB-10235D0073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F0523C23-CFF8-E5BC-E991-8E0C60001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xmlns="" id="{53210397-ED9F-0C1F-5503-9F2A372529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xmlns="" id="{9E5E8477-7E2B-91E0-F450-B3A696BA5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 - No profi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4761125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4291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34291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B9F452C-9384-1330-CB17-26657927C84C}"/>
              </a:ext>
            </a:extLst>
          </p:cNvPr>
          <p:cNvCxnSpPr>
            <a:cxnSpLocks/>
          </p:cNvCxnSpPr>
          <p:nvPr userDrawn="1"/>
        </p:nvCxnSpPr>
        <p:spPr>
          <a:xfrm>
            <a:off x="4337799" y="415424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58F48CA5-A536-A398-81E5-5D2AC17570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3899" y="415926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67395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 with background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CC030B65-D871-6685-F387-A818A3BC9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540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02304 h 6858000"/>
              <a:gd name="connsiteX5" fmla="*/ 305987 w 12192000"/>
              <a:gd name="connsiteY5" fmla="*/ 1412667 h 6858000"/>
              <a:gd name="connsiteX6" fmla="*/ 614463 w 12192000"/>
              <a:gd name="connsiteY6" fmla="*/ 1416329 h 6858000"/>
              <a:gd name="connsiteX7" fmla="*/ 3604121 w 12192000"/>
              <a:gd name="connsiteY7" fmla="*/ 681651 h 6858000"/>
              <a:gd name="connsiteX8" fmla="*/ 4969651 w 12192000"/>
              <a:gd name="connsiteY8" fmla="*/ 56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540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02304"/>
                </a:lnTo>
                <a:lnTo>
                  <a:pt x="305987" y="1412667"/>
                </a:lnTo>
                <a:cubicBezTo>
                  <a:pt x="412669" y="1415130"/>
                  <a:pt x="515412" y="1416329"/>
                  <a:pt x="614463" y="1416329"/>
                </a:cubicBezTo>
                <a:cubicBezTo>
                  <a:pt x="2291008" y="1416329"/>
                  <a:pt x="2905944" y="1072346"/>
                  <a:pt x="3604121" y="681651"/>
                </a:cubicBezTo>
                <a:cubicBezTo>
                  <a:pt x="3969583" y="477192"/>
                  <a:pt x="4369836" y="253176"/>
                  <a:pt x="4969651" y="564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xmlns="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xmlns="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xmlns="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xmlns="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xmlns="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xmlns="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xmlns="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xmlns="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xmlns="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xmlns="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xmlns="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xmlns="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xmlns="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xmlns="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xmlns="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xmlns="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xmlns="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xmlns="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xmlns="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xmlns="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xmlns="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xmlns="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xmlns="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xmlns="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xmlns="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xmlns="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xmlns="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xmlns="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xmlns="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xmlns="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161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6F7F39D-B3C2-DC88-C102-F4DD6D39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xmlns="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xmlns="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xmlns="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xmlns="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xmlns="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xmlns="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xmlns="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xmlns="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xmlns="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xmlns="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xmlns="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xmlns="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xmlns="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xmlns="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xmlns="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xmlns="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xmlns="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xmlns="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xmlns="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xmlns="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xmlns="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xmlns="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xmlns="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xmlns="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xmlns="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xmlns="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xmlns="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xmlns="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xmlns="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CC1C0CB-A468-C541-B1E4-8C494610C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683500"/>
            <a:ext cx="5284054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9733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AF12F801-9558-A127-1A06-894F350F6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2326 w 12192000"/>
              <a:gd name="connsiteY3" fmla="*/ 6858000 h 6858000"/>
              <a:gd name="connsiteX4" fmla="*/ 4963348 w 12192000"/>
              <a:gd name="connsiteY4" fmla="*/ 6800187 h 6858000"/>
              <a:gd name="connsiteX5" fmla="*/ 3597818 w 12192000"/>
              <a:gd name="connsiteY5" fmla="*/ 6174937 h 6858000"/>
              <a:gd name="connsiteX6" fmla="*/ 608160 w 12192000"/>
              <a:gd name="connsiteY6" fmla="*/ 5440259 h 6858000"/>
              <a:gd name="connsiteX7" fmla="*/ 299684 w 12192000"/>
              <a:gd name="connsiteY7" fmla="*/ 5443921 h 6858000"/>
              <a:gd name="connsiteX8" fmla="*/ 0 w 12192000"/>
              <a:gd name="connsiteY8" fmla="*/ 5454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2326" y="6858000"/>
                </a:lnTo>
                <a:lnTo>
                  <a:pt x="4963348" y="6800187"/>
                </a:lnTo>
                <a:cubicBezTo>
                  <a:pt x="4363533" y="6603412"/>
                  <a:pt x="3963280" y="6379396"/>
                  <a:pt x="3597818" y="6174937"/>
                </a:cubicBezTo>
                <a:cubicBezTo>
                  <a:pt x="2899641" y="5784242"/>
                  <a:pt x="2284705" y="5440259"/>
                  <a:pt x="608160" y="5440259"/>
                </a:cubicBezTo>
                <a:cubicBezTo>
                  <a:pt x="509109" y="5440259"/>
                  <a:pt x="406366" y="5441458"/>
                  <a:pt x="299684" y="5443921"/>
                </a:cubicBezTo>
                <a:lnTo>
                  <a:pt x="0" y="54540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xmlns="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xmlns="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xmlns="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xmlns="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xmlns="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xmlns="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xmlns="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xmlns="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xmlns="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xmlns="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xmlns="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xmlns="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xmlns="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xmlns="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xmlns="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xmlns="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xmlns="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xmlns="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xmlns="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xmlns="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xmlns="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xmlns="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xmlns="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xmlns="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xmlns="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xmlns="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xmlns="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xmlns="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xmlns="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xmlns="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0FD9E2A-F0FF-A687-EB13-2DEAF4CFD4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8066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xmlns="" id="{23EA9F57-52E3-87CF-357D-EF89368525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83400"/>
          </a:xfrm>
          <a:custGeom>
            <a:avLst/>
            <a:gdLst>
              <a:gd name="connsiteX0" fmla="*/ 0 w 12192000"/>
              <a:gd name="connsiteY0" fmla="*/ 0 h 6883400"/>
              <a:gd name="connsiteX1" fmla="*/ 12192000 w 12192000"/>
              <a:gd name="connsiteY1" fmla="*/ 0 h 6883400"/>
              <a:gd name="connsiteX2" fmla="*/ 12192000 w 12192000"/>
              <a:gd name="connsiteY2" fmla="*/ 5457227 h 6883400"/>
              <a:gd name="connsiteX3" fmla="*/ 11887597 w 12192000"/>
              <a:gd name="connsiteY3" fmla="*/ 5446918 h 6883400"/>
              <a:gd name="connsiteX4" fmla="*/ 11579121 w 12192000"/>
              <a:gd name="connsiteY4" fmla="*/ 5443255 h 6883400"/>
              <a:gd name="connsiteX5" fmla="*/ 8589463 w 12192000"/>
              <a:gd name="connsiteY5" fmla="*/ 6177933 h 6883400"/>
              <a:gd name="connsiteX6" fmla="*/ 7223933 w 12192000"/>
              <a:gd name="connsiteY6" fmla="*/ 6803183 h 6883400"/>
              <a:gd name="connsiteX7" fmla="*/ 6961722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0" y="0"/>
                </a:moveTo>
                <a:lnTo>
                  <a:pt x="12192000" y="0"/>
                </a:lnTo>
                <a:lnTo>
                  <a:pt x="12192000" y="5457227"/>
                </a:lnTo>
                <a:lnTo>
                  <a:pt x="11887597" y="5446918"/>
                </a:lnTo>
                <a:cubicBezTo>
                  <a:pt x="11780915" y="5444454"/>
                  <a:pt x="11678172" y="5443255"/>
                  <a:pt x="11579121" y="5443255"/>
                </a:cubicBezTo>
                <a:cubicBezTo>
                  <a:pt x="9902576" y="5443255"/>
                  <a:pt x="9287640" y="5787238"/>
                  <a:pt x="8589463" y="6177933"/>
                </a:cubicBezTo>
                <a:cubicBezTo>
                  <a:pt x="8224002" y="6382392"/>
                  <a:pt x="7823749" y="6606408"/>
                  <a:pt x="7223933" y="6803183"/>
                </a:cubicBezTo>
                <a:lnTo>
                  <a:pt x="6961722" y="6883400"/>
                </a:lnTo>
                <a:lnTo>
                  <a:pt x="0" y="688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xmlns="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xmlns="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xmlns="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xmlns="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xmlns="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xmlns="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xmlns="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xmlns="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xmlns="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xmlns="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xmlns="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xmlns="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xmlns="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xmlns="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xmlns="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xmlns="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xmlns="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xmlns="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xmlns="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xmlns="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xmlns="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xmlns="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xmlns="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xmlns="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xmlns="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xmlns="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xmlns="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xmlns="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xmlns="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xmlns="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xmlns="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C6FAF12-0C9E-F4C1-CE36-476CDB17C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6198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779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x-none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39047"/>
            <a:ext cx="9144000" cy="612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049365EC-F578-BE40-3C7B-21929459BA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7" name="TextBox 6">
            <a:hlinkClick r:id="rId10"/>
            <a:extLst>
              <a:ext uri="{FF2B5EF4-FFF2-40B4-BE49-F238E27FC236}">
                <a16:creationId xmlns:a16="http://schemas.microsoft.com/office/drawing/2014/main" xmlns="" id="{B85601D6-1FB6-A4D8-C54D-CEBC8E85706A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x-none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6885EE74-8E2D-6B3C-E5B3-3C36B3B72C6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FEAC4EB-D02C-17C1-03F8-401D55D3E3A5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4414EAD5-2048-2260-7CD8-451F9ABC9B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35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652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x-none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5034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2097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xmlns="" id="{A1F5215E-859B-0D19-DD1C-8B2212CBBA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241" y="3209714"/>
            <a:ext cx="921798" cy="921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4501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9238" y="36905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x-none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9238" y="39310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x-none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B0DC59EE-F2B4-6DA3-2977-835B1EAE9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xmlns="" id="{6856CE36-2AFD-2777-A1BE-9D4D4802A249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x-none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2217808F-C4B4-3C9F-DCF4-AEC49186DE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E7B3604-C119-ED33-06F1-3B6A857BA77F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>
            <a:extLst>
              <a:ext uri="{FF2B5EF4-FFF2-40B4-BE49-F238E27FC236}">
                <a16:creationId xmlns:a16="http://schemas.microsoft.com/office/drawing/2014/main" xmlns="" id="{98C1CDC2-0FDA-9192-46F0-9C309C9D02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80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652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x-none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5034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32097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34501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234" y="36905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x-none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34" y="39310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x-none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64FAFD9E-253A-BC01-DBEE-1C45A52DD7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24" name="TextBox 23">
            <a:hlinkClick r:id="rId10"/>
            <a:extLst>
              <a:ext uri="{FF2B5EF4-FFF2-40B4-BE49-F238E27FC236}">
                <a16:creationId xmlns:a16="http://schemas.microsoft.com/office/drawing/2014/main" xmlns="" id="{8D66C064-3EFE-99F8-2A0E-CEF86FF60AA2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x-none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A92EF8DE-4C5D-083E-EC69-B9D4FE05DC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5C9C2DE-AC08-9C64-E50F-853603421BAD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>
            <a:extLst>
              <a:ext uri="{FF2B5EF4-FFF2-40B4-BE49-F238E27FC236}">
                <a16:creationId xmlns:a16="http://schemas.microsoft.com/office/drawing/2014/main" xmlns="" id="{4238F522-75ED-5FF5-5C17-A7364AE26A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278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xmlns="" id="{B3498BD0-1186-0048-B30A-5C6ECD4ED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-5405" y="0"/>
            <a:ext cx="12202810" cy="2340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49B896F6-1CA7-5AC9-A19C-9845CF79F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F8E06566-DC27-C93F-85EA-7C1A37CF8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7EBA4D6-462B-8081-079F-CE2A2944686F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xmlns="" id="{E47F05B6-3A55-19C8-FA08-A6B02ACAC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xmlns="" id="{19BD76A8-CA47-21DA-B33E-666689D068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xmlns="" id="{2873E771-976F-D308-C08F-0A46415E32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xmlns="" id="{CBAD1F60-6B1F-2828-A70D-23289534E1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xmlns="" id="{C4C7A0AF-AFD3-A228-FE34-11855012BD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xmlns="" id="{6A02CCEE-7792-AD7E-06DA-6923894E1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0AE2C3E6-B2EA-191E-68CD-7FBF55FE4A69}"/>
              </a:ext>
            </a:extLst>
          </p:cNvPr>
          <p:cNvCxnSpPr>
            <a:cxnSpLocks/>
          </p:cNvCxnSpPr>
          <p:nvPr userDrawn="1"/>
        </p:nvCxnSpPr>
        <p:spPr>
          <a:xfrm>
            <a:off x="4337799" y="415424"/>
            <a:ext cx="0" cy="635501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0935A5EC-1C30-920E-F287-466E22A709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3899" y="415926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FFFFFF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9244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1D5E704-C9FF-3BB7-B4E4-50E9992E7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0B56802-BC99-A7DB-D256-E14C1B9FD98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xmlns="" id="{F8C39D98-4355-AF83-4A19-0E3108364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xmlns="" id="{1F65D960-8649-FF58-47B0-209FD40F7C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xmlns="" id="{DB93C1AD-8766-2E98-510C-BB279D1BD9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xmlns="" id="{48CE4EEC-2117-3C0B-CAF5-AAA45A472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xmlns="" id="{80D90D07-5D69-D8E0-784D-9ABCEF8D3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xmlns="" id="{A351FCF7-E9A9-B623-5ED7-C2F8FF6A2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C6297294-3140-20BD-7994-0CD8247DE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7648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xmlns="" id="{6EEC97EA-26E1-3370-EFB3-B20679185F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5665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4B2D359F-1D14-507C-0D0D-3791DE0A5A27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B04D3877-5A6F-5824-F8C4-F50467AA73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6985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xmlns="" id="{4D14BB10-10DB-4DCC-822F-0150289579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-5405" y="4518000"/>
            <a:ext cx="12202810" cy="234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912BE92-AB5C-5E96-644A-172D18D962D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EF4FCD35-FF9C-E58A-8D30-FBF35EE61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xmlns="" id="{AF48F743-0CD8-A3BE-215E-A62BF01205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xmlns="" id="{349477DE-E85F-89FE-27CD-FE8781B6E1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B81B61C6-4C07-2FE0-0EF8-EF1CC6B6B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6F1906BB-471B-FEAB-E389-F7C79671B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7CC40BCB-C097-E30D-7E1D-EC9896D8EF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843CCCBE-401E-DAC6-532B-DF2CF6A37F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4451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E2DD906B-B0C7-E61B-F500-6BC3679F2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2468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84AD8D43-CBA8-B0FD-8AE4-CB14DD54319B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27DBED4A-98B3-8B1B-B259-032F7C3D21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FFFFFF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286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xmlns="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x-non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x-non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762E82CB-CA51-DDAB-1928-E20436008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xmlns="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x-none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x-non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xmlns="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x-non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xmlns="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x-non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EB23156C-084E-FAE2-C86F-28D3FFCE9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89086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xmlns="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x-non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xmlns="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x-non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553AB58D-2650-D511-F6F0-01D872333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C59FBD4-FF49-C3FF-AEF9-42F76101E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6876" y="4632876"/>
            <a:ext cx="2225124" cy="2225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6C32088F-82E9-A921-6159-8C2CF4766D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591183" y="4632876"/>
            <a:ext cx="2225124" cy="22251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C804F4B1-B6B8-B041-BC1D-064C528C58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0500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1" r:id="rId2"/>
    <p:sldLayoutId id="2147483661" r:id="rId3"/>
    <p:sldLayoutId id="2147483663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8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60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7" r:id="rId2"/>
    <p:sldLayoutId id="2147483679" r:id="rId3"/>
    <p:sldLayoutId id="2147483689" r:id="rId4"/>
    <p:sldLayoutId id="2147483668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group of people climbing a mountain&#10;&#10;Description automatically generated with medium confidence">
            <a:extLst>
              <a:ext uri="{FF2B5EF4-FFF2-40B4-BE49-F238E27FC236}">
                <a16:creationId xmlns:a16="http://schemas.microsoft.com/office/drawing/2014/main" xmlns="" id="{07854E6E-873D-F628-77AD-DF1C569345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8743" b="18743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011DD-A57C-5E68-A81E-3662769C4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794" y="3198725"/>
            <a:ext cx="10242606" cy="1175941"/>
          </a:xfrm>
        </p:spPr>
        <p:txBody>
          <a:bodyPr/>
          <a:lstStyle/>
          <a:p>
            <a:r>
              <a:rPr lang="en-GB" dirty="0"/>
              <a:t>CONFERENCIA ANUAL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EEN-ESPAÑA </a:t>
            </a:r>
            <a:r>
              <a:rPr lang="en-GB" dirty="0"/>
              <a:t>2023</a:t>
            </a:r>
            <a:endParaRPr lang="en-GB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xmlns="" id="{DD6E9D21-34F2-BA1B-83D5-9846277F1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794" y="4466742"/>
            <a:ext cx="7865166" cy="612153"/>
          </a:xfrm>
        </p:spPr>
        <p:txBody>
          <a:bodyPr/>
          <a:lstStyle/>
          <a:p>
            <a:r>
              <a:rPr lang="en-GB" dirty="0" err="1" smtClean="0"/>
              <a:t>Propiedad</a:t>
            </a:r>
            <a:r>
              <a:rPr lang="en-GB" dirty="0" smtClean="0"/>
              <a:t> industrial </a:t>
            </a:r>
            <a:r>
              <a:rPr lang="en-GB" dirty="0" err="1" smtClean="0"/>
              <a:t>en</a:t>
            </a:r>
            <a:r>
              <a:rPr lang="en-GB" dirty="0" smtClean="0"/>
              <a:t> la EEN: </a:t>
            </a:r>
            <a:r>
              <a:rPr lang="en-GB" dirty="0" err="1" smtClean="0"/>
              <a:t>situación</a:t>
            </a:r>
            <a:r>
              <a:rPr lang="en-GB" dirty="0" smtClean="0"/>
              <a:t> actual y </a:t>
            </a:r>
            <a:r>
              <a:rPr lang="en-GB" dirty="0" err="1" smtClean="0"/>
              <a:t>proyectos</a:t>
            </a:r>
            <a:endParaRPr lang="en-GB" dirty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3405"/>
          <a:stretch>
            <a:fillRect/>
          </a:stretch>
        </p:blipFill>
        <p:spPr>
          <a:xfrm>
            <a:off x="5425441" y="1"/>
            <a:ext cx="1965959" cy="1965956"/>
          </a:xfrm>
        </p:spPr>
      </p:pic>
    </p:spTree>
    <p:extLst>
      <p:ext uri="{BB962C8B-B14F-4D97-AF65-F5344CB8AC3E}">
        <p14:creationId xmlns:p14="http://schemas.microsoft.com/office/powerpoint/2010/main" val="30550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Ventajas</a:t>
            </a:r>
            <a:r>
              <a:rPr lang="en-GB" dirty="0" smtClean="0"/>
              <a:t> del </a:t>
            </a:r>
            <a:r>
              <a:rPr lang="en-GB" dirty="0" err="1" smtClean="0"/>
              <a:t>uso</a:t>
            </a:r>
            <a:r>
              <a:rPr lang="en-GB" dirty="0" smtClean="0"/>
              <a:t> de la PI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796FF-5CCC-0186-AE63-3BB67C00D84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sz="4000" dirty="0" smtClean="0"/>
              <a:t>Se </a:t>
            </a:r>
            <a:r>
              <a:rPr lang="en-GB" sz="4000" dirty="0" err="1" smtClean="0"/>
              <a:t>ofrece</a:t>
            </a:r>
            <a:r>
              <a:rPr lang="en-GB" sz="4000" dirty="0" smtClean="0"/>
              <a:t> un </a:t>
            </a:r>
            <a:r>
              <a:rPr lang="en-GB" sz="4000" dirty="0" err="1" smtClean="0"/>
              <a:t>mejor</a:t>
            </a:r>
            <a:r>
              <a:rPr lang="en-GB" sz="4000" dirty="0" smtClean="0"/>
              <a:t> </a:t>
            </a:r>
            <a:r>
              <a:rPr lang="en-GB" sz="4000" dirty="0" err="1" smtClean="0"/>
              <a:t>servicio</a:t>
            </a:r>
            <a:r>
              <a:rPr lang="en-GB" sz="4000" dirty="0" smtClean="0"/>
              <a:t> a </a:t>
            </a:r>
            <a:r>
              <a:rPr lang="en-GB" sz="4000" dirty="0" err="1" smtClean="0"/>
              <a:t>nuestras</a:t>
            </a:r>
            <a:r>
              <a:rPr lang="en-GB" sz="4000" dirty="0" smtClean="0"/>
              <a:t> </a:t>
            </a:r>
            <a:r>
              <a:rPr lang="en-GB" sz="4000" dirty="0" err="1" smtClean="0"/>
              <a:t>empresas</a:t>
            </a:r>
            <a:r>
              <a:rPr lang="en-GB" sz="4000" dirty="0" smtClean="0"/>
              <a:t>.</a:t>
            </a:r>
          </a:p>
          <a:p>
            <a:r>
              <a:rPr lang="en-GB" sz="4000" dirty="0" err="1" smtClean="0"/>
              <a:t>Es</a:t>
            </a:r>
            <a:r>
              <a:rPr lang="en-GB" sz="4000" dirty="0" smtClean="0"/>
              <a:t> </a:t>
            </a:r>
            <a:r>
              <a:rPr lang="en-GB" sz="4000" dirty="0" err="1" smtClean="0"/>
              <a:t>más</a:t>
            </a:r>
            <a:r>
              <a:rPr lang="en-GB" sz="4000" dirty="0" smtClean="0"/>
              <a:t> </a:t>
            </a:r>
            <a:r>
              <a:rPr lang="en-GB" sz="4000" dirty="0" err="1" smtClean="0"/>
              <a:t>fácil</a:t>
            </a:r>
            <a:r>
              <a:rPr lang="en-GB" sz="4000" dirty="0" smtClean="0"/>
              <a:t> </a:t>
            </a:r>
            <a:r>
              <a:rPr lang="en-GB" sz="4000" dirty="0" err="1" smtClean="0"/>
              <a:t>obtener</a:t>
            </a:r>
            <a:r>
              <a:rPr lang="en-GB" sz="4000" dirty="0" smtClean="0"/>
              <a:t> </a:t>
            </a:r>
            <a:r>
              <a:rPr lang="en-GB" sz="4000" dirty="0" err="1" smtClean="0"/>
              <a:t>impacto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24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ceda\Pictures\jefe bigg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8" y="1583054"/>
            <a:ext cx="2913062" cy="48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10" y="2198370"/>
            <a:ext cx="5372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61E07-D6BC-BF49-9D22-3AC6FB649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err="1" smtClean="0"/>
              <a:t>Gracias</a:t>
            </a:r>
            <a:endParaRPr lang="en-GB" noProof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76BCCEC-A34D-554D-A954-F22D7E1E8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Síguenos</a:t>
            </a:r>
            <a:r>
              <a:rPr lang="en-GB" dirty="0" smtClean="0"/>
              <a:t> </a:t>
            </a:r>
            <a:r>
              <a:rPr lang="es-ES" dirty="0" smtClean="0"/>
              <a:t>@</a:t>
            </a:r>
            <a:r>
              <a:rPr lang="es-ES" dirty="0" err="1" smtClean="0"/>
              <a:t>ceseand_een</a:t>
            </a:r>
            <a:endParaRPr lang="en-GB" noProof="0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1E4AC3EA-9449-3A3F-B840-98994796A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Pedro Pablo </a:t>
            </a:r>
            <a:r>
              <a:rPr lang="en-GB" dirty="0" err="1" smtClean="0"/>
              <a:t>Uceda</a:t>
            </a:r>
            <a:r>
              <a:rPr lang="en-GB" dirty="0" smtClean="0"/>
              <a:t> Carrillo</a:t>
            </a:r>
            <a:endParaRPr lang="en-GB" dirty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6667"/>
          <a:stretch>
            <a:fillRect/>
          </a:stretch>
        </p:blipFill>
        <p:spPr>
          <a:xfrm>
            <a:off x="527167" y="3149600"/>
            <a:ext cx="1113992" cy="1113991"/>
          </a:xfrm>
        </p:spPr>
      </p:pic>
      <p:sp>
        <p:nvSpPr>
          <p:cNvPr id="47" name="Text Placeholder 46">
            <a:extLst>
              <a:ext uri="{FF2B5EF4-FFF2-40B4-BE49-F238E27FC236}">
                <a16:creationId xmlns:a16="http://schemas.microsoft.com/office/drawing/2014/main" xmlns="" id="{75FC5C60-F5D3-831A-1F56-A288E4129C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err="1" smtClean="0"/>
              <a:t>Técnico</a:t>
            </a:r>
            <a:endParaRPr lang="en-GB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xmlns="" id="{7D11C48C-82F2-D040-1E1E-34C05566FA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 err="1" smtClean="0"/>
              <a:t>Agencia</a:t>
            </a:r>
            <a:r>
              <a:rPr lang="en-GB" dirty="0" smtClean="0"/>
              <a:t> Idea	</a:t>
            </a:r>
            <a:endParaRPr lang="en-GB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xmlns="" id="{22C148D4-8461-C79A-4FDE-D82D9C9908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09238" y="3931003"/>
            <a:ext cx="3718725" cy="458117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puceda@agenciaidea.es </a:t>
            </a:r>
            <a:r>
              <a:rPr lang="en-GB" dirty="0" smtClean="0"/>
              <a:t>953006100</a:t>
            </a:r>
            <a:endParaRPr lang="en-GB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xmlns="" id="{CEE8F4BD-C217-BF6D-0A44-7799765A1E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 smtClean="0"/>
              <a:t>SPAIN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0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Diferencias</a:t>
            </a:r>
            <a:r>
              <a:rPr lang="en-GB" dirty="0" smtClean="0"/>
              <a:t> en</a:t>
            </a:r>
            <a:r>
              <a:rPr lang="en-GB" dirty="0" smtClean="0"/>
              <a:t>tre el </a:t>
            </a:r>
            <a:r>
              <a:rPr lang="en-GB" dirty="0" err="1" smtClean="0"/>
              <a:t>subgrupo</a:t>
            </a:r>
            <a:r>
              <a:rPr lang="en-GB" dirty="0" smtClean="0"/>
              <a:t> </a:t>
            </a:r>
            <a:r>
              <a:rPr lang="en-GB" dirty="0" err="1" smtClean="0"/>
              <a:t>temático</a:t>
            </a:r>
            <a:r>
              <a:rPr lang="en-GB" dirty="0" smtClean="0"/>
              <a:t> PI y </a:t>
            </a:r>
            <a:r>
              <a:rPr lang="en-GB" dirty="0" err="1" smtClean="0"/>
              <a:t>los</a:t>
            </a:r>
            <a:r>
              <a:rPr lang="en-GB" dirty="0" smtClean="0"/>
              <a:t> European IP Helpdesk Ambassadors</a:t>
            </a:r>
            <a:endParaRPr lang="en-GB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3025140"/>
            <a:ext cx="5405120" cy="3040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250"/>
          <a:stretch/>
        </p:blipFill>
        <p:spPr bwMode="auto">
          <a:xfrm>
            <a:off x="6309360" y="2849880"/>
            <a:ext cx="4382923" cy="36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IP Helpdesk </a:t>
            </a:r>
            <a:r>
              <a:rPr lang="en-GB" dirty="0" smtClean="0"/>
              <a:t>Ambassadors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796FF-5CCC-0186-AE63-3BB67C00D84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999" y="2711248"/>
            <a:ext cx="10979999" cy="3826712"/>
          </a:xfrm>
        </p:spPr>
        <p:txBody>
          <a:bodyPr/>
          <a:lstStyle/>
          <a:p>
            <a:r>
              <a:rPr lang="en-GB" dirty="0" err="1" smtClean="0"/>
              <a:t>Técnicos</a:t>
            </a:r>
            <a:r>
              <a:rPr lang="en-GB" dirty="0" smtClean="0"/>
              <a:t> de la EEN que </a:t>
            </a:r>
            <a:r>
              <a:rPr lang="en-GB" dirty="0" err="1" smtClean="0"/>
              <a:t>ofrecen</a:t>
            </a:r>
            <a:r>
              <a:rPr lang="en-GB" dirty="0" smtClean="0"/>
              <a:t> </a:t>
            </a:r>
            <a:r>
              <a:rPr lang="en-GB" dirty="0" err="1" smtClean="0"/>
              <a:t>servicio</a:t>
            </a:r>
            <a:r>
              <a:rPr lang="en-GB" dirty="0" smtClean="0"/>
              <a:t> de </a:t>
            </a:r>
            <a:r>
              <a:rPr lang="en-GB" dirty="0" err="1" smtClean="0"/>
              <a:t>asesoramiento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propiedad</a:t>
            </a:r>
            <a:r>
              <a:rPr lang="en-GB" dirty="0" smtClean="0"/>
              <a:t> industrial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lengua</a:t>
            </a:r>
            <a:r>
              <a:rPr lang="en-GB" dirty="0" smtClean="0"/>
              <a:t> local. </a:t>
            </a:r>
          </a:p>
          <a:p>
            <a:r>
              <a:rPr lang="en-GB" dirty="0" err="1" smtClean="0"/>
              <a:t>Hacen</a:t>
            </a:r>
            <a:r>
              <a:rPr lang="en-GB" dirty="0" smtClean="0"/>
              <a:t> </a:t>
            </a:r>
            <a:r>
              <a:rPr lang="en-GB" dirty="0" err="1" smtClean="0"/>
              <a:t>promoción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servicios</a:t>
            </a:r>
            <a:r>
              <a:rPr lang="en-GB" dirty="0" smtClean="0"/>
              <a:t> del IP Helpdesk y </a:t>
            </a:r>
            <a:r>
              <a:rPr lang="en-GB" dirty="0" err="1" smtClean="0"/>
              <a:t>tienen</a:t>
            </a:r>
            <a:r>
              <a:rPr lang="en-GB" dirty="0" smtClean="0"/>
              <a:t> </a:t>
            </a:r>
            <a:r>
              <a:rPr lang="en-GB" dirty="0" err="1" smtClean="0"/>
              <a:t>acceso</a:t>
            </a:r>
            <a:r>
              <a:rPr lang="en-GB" dirty="0" smtClean="0"/>
              <a:t> </a:t>
            </a:r>
            <a:r>
              <a:rPr lang="en-GB" dirty="0" err="1" smtClean="0"/>
              <a:t>preferente</a:t>
            </a:r>
            <a:r>
              <a:rPr lang="en-GB" dirty="0" smtClean="0"/>
              <a:t> al material y a sus </a:t>
            </a:r>
            <a:r>
              <a:rPr lang="en-GB" dirty="0" err="1" smtClean="0"/>
              <a:t>recursos</a:t>
            </a:r>
            <a:r>
              <a:rPr lang="en-GB" dirty="0" smtClean="0"/>
              <a:t> </a:t>
            </a:r>
            <a:r>
              <a:rPr lang="en-GB" dirty="0" err="1" smtClean="0"/>
              <a:t>disponibles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Colaboran</a:t>
            </a:r>
            <a:r>
              <a:rPr lang="en-GB" dirty="0" smtClean="0"/>
              <a:t> </a:t>
            </a:r>
            <a:r>
              <a:rPr lang="en-GB" dirty="0" err="1" smtClean="0"/>
              <a:t>haciendo</a:t>
            </a:r>
            <a:r>
              <a:rPr lang="en-GB" dirty="0" smtClean="0"/>
              <a:t> </a:t>
            </a:r>
            <a:r>
              <a:rPr lang="en-GB" dirty="0" err="1" smtClean="0"/>
              <a:t>traducciones</a:t>
            </a:r>
            <a:r>
              <a:rPr lang="en-GB" dirty="0" smtClean="0"/>
              <a:t> a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propia</a:t>
            </a:r>
            <a:r>
              <a:rPr lang="en-GB" dirty="0" smtClean="0"/>
              <a:t> </a:t>
            </a:r>
            <a:r>
              <a:rPr lang="en-GB" dirty="0" err="1" smtClean="0"/>
              <a:t>lengua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Obligación</a:t>
            </a:r>
            <a:r>
              <a:rPr lang="en-GB" dirty="0" smtClean="0"/>
              <a:t> de </a:t>
            </a:r>
            <a:r>
              <a:rPr lang="en-GB" dirty="0" err="1" smtClean="0"/>
              <a:t>participar</a:t>
            </a:r>
            <a:r>
              <a:rPr lang="en-GB" dirty="0" smtClean="0"/>
              <a:t> al </a:t>
            </a:r>
            <a:r>
              <a:rPr lang="en-GB" dirty="0" err="1" smtClean="0"/>
              <a:t>menos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de las </a:t>
            </a:r>
            <a:r>
              <a:rPr lang="en-GB" dirty="0" err="1" smtClean="0"/>
              <a:t>reuniones</a:t>
            </a:r>
            <a:r>
              <a:rPr lang="en-GB" dirty="0" smtClean="0"/>
              <a:t> </a:t>
            </a:r>
            <a:r>
              <a:rPr lang="en-GB" dirty="0" err="1" smtClean="0"/>
              <a:t>formativas</a:t>
            </a:r>
            <a:r>
              <a:rPr lang="en-GB" dirty="0" smtClean="0"/>
              <a:t> </a:t>
            </a:r>
            <a:r>
              <a:rPr lang="en-GB" dirty="0" err="1" smtClean="0"/>
              <a:t>anuales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Intercambio</a:t>
            </a:r>
            <a:r>
              <a:rPr lang="en-GB" dirty="0" smtClean="0"/>
              <a:t> de </a:t>
            </a:r>
            <a:r>
              <a:rPr lang="en-GB" dirty="0" err="1" smtClean="0"/>
              <a:t>experiencias</a:t>
            </a:r>
            <a:r>
              <a:rPr lang="en-GB" dirty="0" smtClean="0"/>
              <a:t> y </a:t>
            </a:r>
            <a:r>
              <a:rPr lang="en-GB" dirty="0" err="1" smtClean="0"/>
              <a:t>buenas</a:t>
            </a:r>
            <a:r>
              <a:rPr lang="en-GB" dirty="0" smtClean="0"/>
              <a:t> </a:t>
            </a:r>
            <a:r>
              <a:rPr lang="en-GB" dirty="0" err="1" smtClean="0"/>
              <a:t>prácticas</a:t>
            </a:r>
            <a:r>
              <a:rPr lang="en-GB" dirty="0" smtClean="0"/>
              <a:t>.</a:t>
            </a:r>
          </a:p>
          <a:p>
            <a:r>
              <a:rPr lang="en-GB" dirty="0" smtClean="0"/>
              <a:t>Se </a:t>
            </a:r>
            <a:r>
              <a:rPr lang="en-GB" dirty="0" err="1" smtClean="0"/>
              <a:t>llega</a:t>
            </a:r>
            <a:r>
              <a:rPr lang="en-GB" dirty="0" smtClean="0"/>
              <a:t> a </a:t>
            </a:r>
            <a:r>
              <a:rPr lang="en-GB" dirty="0" err="1" smtClean="0"/>
              <a:t>ser</a:t>
            </a:r>
            <a:r>
              <a:rPr lang="en-GB" dirty="0" smtClean="0"/>
              <a:t> Ambassador con la </a:t>
            </a:r>
            <a:r>
              <a:rPr lang="en-GB" dirty="0" err="1" smtClean="0"/>
              <a:t>aprobación</a:t>
            </a:r>
            <a:r>
              <a:rPr lang="en-GB" dirty="0" smtClean="0"/>
              <a:t> de EISMEA a </a:t>
            </a:r>
            <a:r>
              <a:rPr lang="en-GB" dirty="0" err="1" smtClean="0"/>
              <a:t>propuesta</a:t>
            </a:r>
            <a:r>
              <a:rPr lang="en-GB" dirty="0" smtClean="0"/>
              <a:t> del IP Helpdesk.</a:t>
            </a:r>
          </a:p>
          <a:p>
            <a:endParaRPr lang="en-GB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0" r="22800"/>
          <a:stretch/>
        </p:blipFill>
        <p:spPr>
          <a:xfrm>
            <a:off x="9418320" y="228600"/>
            <a:ext cx="2606040" cy="17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0" y="1625133"/>
            <a:ext cx="10980000" cy="961040"/>
          </a:xfrm>
        </p:spPr>
        <p:txBody>
          <a:bodyPr/>
          <a:lstStyle/>
          <a:p>
            <a:r>
              <a:rPr lang="en-GB" dirty="0" err="1" smtClean="0"/>
              <a:t>Subgrupo</a:t>
            </a:r>
            <a:r>
              <a:rPr lang="en-GB" dirty="0" smtClean="0"/>
              <a:t> </a:t>
            </a:r>
            <a:r>
              <a:rPr lang="en-GB" dirty="0" err="1" smtClean="0"/>
              <a:t>temático</a:t>
            </a:r>
            <a:r>
              <a:rPr lang="en-GB" dirty="0" smtClean="0"/>
              <a:t> de la EEN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796FF-5CCC-0186-AE63-3BB67C00D84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err="1" smtClean="0"/>
              <a:t>Acces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libre</a:t>
            </a:r>
            <a:r>
              <a:rPr lang="en-GB" dirty="0" smtClean="0"/>
              <a:t> a </a:t>
            </a:r>
            <a:r>
              <a:rPr lang="en-GB" dirty="0" err="1" smtClean="0"/>
              <a:t>través</a:t>
            </a:r>
            <a:r>
              <a:rPr lang="en-GB" dirty="0" smtClean="0"/>
              <a:t> de la </a:t>
            </a:r>
            <a:r>
              <a:rPr lang="en-GB" dirty="0" err="1" smtClean="0"/>
              <a:t>suscripción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workspace de Connect</a:t>
            </a:r>
          </a:p>
          <a:p>
            <a:r>
              <a:rPr lang="en-GB" dirty="0" err="1" smtClean="0"/>
              <a:t>Difusión</a:t>
            </a:r>
            <a:r>
              <a:rPr lang="en-GB" dirty="0" smtClean="0"/>
              <a:t> de las </a:t>
            </a:r>
            <a:r>
              <a:rPr lang="en-GB" dirty="0" err="1" smtClean="0"/>
              <a:t>principales</a:t>
            </a:r>
            <a:r>
              <a:rPr lang="en-GB" dirty="0" smtClean="0"/>
              <a:t> </a:t>
            </a:r>
            <a:r>
              <a:rPr lang="en-GB" dirty="0" err="1" smtClean="0"/>
              <a:t>noticias</a:t>
            </a:r>
            <a:r>
              <a:rPr lang="en-GB" dirty="0" smtClean="0"/>
              <a:t> y </a:t>
            </a:r>
            <a:r>
              <a:rPr lang="en-GB" dirty="0" err="1" smtClean="0"/>
              <a:t>eventos</a:t>
            </a:r>
            <a:r>
              <a:rPr lang="en-GB" dirty="0" smtClean="0"/>
              <a:t> que </a:t>
            </a:r>
            <a:r>
              <a:rPr lang="en-GB" dirty="0" err="1" smtClean="0"/>
              <a:t>relacionados</a:t>
            </a:r>
            <a:r>
              <a:rPr lang="en-GB" dirty="0" smtClean="0"/>
              <a:t> con PI que </a:t>
            </a:r>
            <a:r>
              <a:rPr lang="en-GB" dirty="0" err="1" smtClean="0"/>
              <a:t>pueden</a:t>
            </a:r>
            <a:r>
              <a:rPr lang="en-GB" dirty="0" smtClean="0"/>
              <a:t> </a:t>
            </a:r>
            <a:r>
              <a:rPr lang="en-GB" dirty="0" err="1" smtClean="0"/>
              <a:t>interesar</a:t>
            </a:r>
            <a:r>
              <a:rPr lang="en-GB" dirty="0" smtClean="0"/>
              <a:t> a </a:t>
            </a:r>
            <a:r>
              <a:rPr lang="en-GB" dirty="0" err="1" smtClean="0"/>
              <a:t>miembros</a:t>
            </a:r>
            <a:r>
              <a:rPr lang="en-GB" dirty="0" smtClean="0"/>
              <a:t> de la EEN (IP Helpdesks, EPO, EUIPO, OMPI, </a:t>
            </a:r>
            <a:r>
              <a:rPr lang="en-GB" dirty="0" err="1" smtClean="0"/>
              <a:t>Oficinas</a:t>
            </a:r>
            <a:r>
              <a:rPr lang="en-GB" dirty="0" smtClean="0"/>
              <a:t> </a:t>
            </a:r>
            <a:r>
              <a:rPr lang="en-GB" dirty="0" err="1" smtClean="0"/>
              <a:t>Nacionales</a:t>
            </a:r>
            <a:r>
              <a:rPr lang="en-GB" dirty="0" smtClean="0"/>
              <a:t>…)</a:t>
            </a:r>
          </a:p>
          <a:p>
            <a:r>
              <a:rPr lang="en-GB" dirty="0" smtClean="0"/>
              <a:t>No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necesario</a:t>
            </a:r>
            <a:r>
              <a:rPr lang="en-GB" dirty="0" smtClean="0"/>
              <a:t> </a:t>
            </a:r>
            <a:r>
              <a:rPr lang="en-GB" dirty="0" err="1" smtClean="0"/>
              <a:t>tener</a:t>
            </a:r>
            <a:r>
              <a:rPr lang="en-GB" dirty="0" smtClean="0"/>
              <a:t> </a:t>
            </a:r>
            <a:r>
              <a:rPr lang="en-GB" dirty="0" err="1" smtClean="0"/>
              <a:t>conocimientos</a:t>
            </a:r>
            <a:r>
              <a:rPr lang="en-GB" dirty="0" smtClean="0"/>
              <a:t> </a:t>
            </a:r>
            <a:r>
              <a:rPr lang="en-GB" dirty="0" err="1" smtClean="0"/>
              <a:t>previos</a:t>
            </a:r>
            <a:r>
              <a:rPr lang="en-GB" dirty="0" smtClean="0"/>
              <a:t> de PI, </a:t>
            </a:r>
            <a:r>
              <a:rPr lang="en-GB" dirty="0" err="1" smtClean="0"/>
              <a:t>solamente</a:t>
            </a:r>
            <a:r>
              <a:rPr lang="en-GB" dirty="0" smtClean="0"/>
              <a:t> </a:t>
            </a:r>
            <a:r>
              <a:rPr lang="en-GB" dirty="0" err="1" smtClean="0"/>
              <a:t>estar</a:t>
            </a:r>
            <a:r>
              <a:rPr lang="en-GB" dirty="0" smtClean="0"/>
              <a:t> </a:t>
            </a:r>
            <a:r>
              <a:rPr lang="en-GB" dirty="0" err="1" smtClean="0"/>
              <a:t>interesado</a:t>
            </a:r>
            <a:r>
              <a:rPr lang="en-GB" dirty="0" smtClean="0"/>
              <a:t>.</a:t>
            </a:r>
          </a:p>
          <a:p>
            <a:r>
              <a:rPr lang="en-GB" dirty="0" smtClean="0"/>
              <a:t>Hay Ambassadors que </a:t>
            </a:r>
            <a:r>
              <a:rPr lang="en-GB" dirty="0" err="1" smtClean="0"/>
              <a:t>forman</a:t>
            </a:r>
            <a:r>
              <a:rPr lang="en-GB" dirty="0" smtClean="0"/>
              <a:t> parte del </a:t>
            </a:r>
            <a:r>
              <a:rPr lang="en-GB" dirty="0" err="1" smtClean="0"/>
              <a:t>grupo</a:t>
            </a:r>
            <a:r>
              <a:rPr lang="en-GB" dirty="0" smtClean="0"/>
              <a:t>, </a:t>
            </a:r>
            <a:r>
              <a:rPr lang="en-GB" dirty="0" err="1" smtClean="0"/>
              <a:t>pero</a:t>
            </a:r>
            <a:r>
              <a:rPr lang="en-GB" dirty="0" smtClean="0"/>
              <a:t> hay </a:t>
            </a:r>
            <a:r>
              <a:rPr lang="en-GB" dirty="0" err="1" smtClean="0"/>
              <a:t>interés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que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vez</a:t>
            </a:r>
            <a:r>
              <a:rPr lang="en-GB" dirty="0" smtClean="0"/>
              <a:t> se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gente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t="26471" r="17000" b="15647"/>
          <a:stretch/>
        </p:blipFill>
        <p:spPr bwMode="auto">
          <a:xfrm>
            <a:off x="7157720" y="190758"/>
            <a:ext cx="4892040" cy="222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Fruto</a:t>
            </a:r>
            <a:r>
              <a:rPr lang="en-GB" sz="4000" dirty="0" smtClean="0"/>
              <a:t> de la </a:t>
            </a:r>
            <a:r>
              <a:rPr lang="en-GB" sz="4000" dirty="0" err="1" smtClean="0"/>
              <a:t>colaboración</a:t>
            </a:r>
            <a:r>
              <a:rPr lang="en-GB" sz="4000" dirty="0" smtClean="0"/>
              <a:t>: </a:t>
            </a:r>
            <a:br>
              <a:rPr lang="en-GB" sz="4000" dirty="0" smtClean="0"/>
            </a:br>
            <a:r>
              <a:rPr lang="en-GB" sz="4000" dirty="0" err="1" smtClean="0"/>
              <a:t>Guía</a:t>
            </a:r>
            <a:r>
              <a:rPr lang="en-GB" sz="4000" dirty="0" smtClean="0"/>
              <a:t> para el </a:t>
            </a:r>
            <a:r>
              <a:rPr lang="en-GB" sz="4000" dirty="0" err="1" smtClean="0"/>
              <a:t>uso</a:t>
            </a:r>
            <a:r>
              <a:rPr lang="en-GB" sz="4000" dirty="0" smtClean="0"/>
              <a:t> de la PI </a:t>
            </a:r>
            <a:r>
              <a:rPr lang="en-GB" sz="4000" dirty="0" err="1" smtClean="0"/>
              <a:t>en</a:t>
            </a:r>
            <a:r>
              <a:rPr lang="en-GB" sz="4000" dirty="0" smtClean="0"/>
              <a:t> el EEN client journey</a:t>
            </a:r>
            <a:endParaRPr lang="en-GB" sz="4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68" y="2772410"/>
            <a:ext cx="3902710" cy="390271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2471" r="23875" b="5059"/>
          <a:stretch/>
        </p:blipFill>
        <p:spPr bwMode="auto">
          <a:xfrm>
            <a:off x="6019800" y="2911382"/>
            <a:ext cx="4709160" cy="32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puceda\AppData\Local\Microsoft\Windows\INetCache\IE\06Z0MENW\draft-160133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90" y="2753630"/>
            <a:ext cx="3754247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Características</a:t>
            </a:r>
            <a:r>
              <a:rPr lang="en-GB" dirty="0" smtClean="0"/>
              <a:t> de la </a:t>
            </a:r>
            <a:r>
              <a:rPr lang="en-GB" dirty="0" err="1" smtClean="0"/>
              <a:t>Guía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796FF-5CCC-0186-AE63-3BB67C00D84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Proyecto </a:t>
            </a:r>
            <a:r>
              <a:rPr lang="en-GB" dirty="0" err="1" smtClean="0"/>
              <a:t>nace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última</a:t>
            </a:r>
            <a:r>
              <a:rPr lang="en-GB" dirty="0" smtClean="0"/>
              <a:t> </a:t>
            </a:r>
            <a:r>
              <a:rPr lang="en-GB" dirty="0" err="1" smtClean="0"/>
              <a:t>reunión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Ambassadors </a:t>
            </a:r>
            <a:r>
              <a:rPr lang="en-GB" dirty="0" err="1" smtClean="0"/>
              <a:t>en</a:t>
            </a:r>
            <a:r>
              <a:rPr lang="en-GB" dirty="0" smtClean="0"/>
              <a:t> Madrid.</a:t>
            </a:r>
          </a:p>
          <a:p>
            <a:r>
              <a:rPr lang="en-GB" dirty="0" err="1" smtClean="0"/>
              <a:t>Documento</a:t>
            </a:r>
            <a:r>
              <a:rPr lang="en-GB" dirty="0" smtClean="0"/>
              <a:t> </a:t>
            </a:r>
            <a:r>
              <a:rPr lang="en-GB" dirty="0" err="1" smtClean="0"/>
              <a:t>sencillo</a:t>
            </a:r>
            <a:r>
              <a:rPr lang="en-GB" dirty="0" smtClean="0"/>
              <a:t>, </a:t>
            </a:r>
            <a:r>
              <a:rPr lang="en-GB" dirty="0" err="1" smtClean="0"/>
              <a:t>fácil</a:t>
            </a:r>
            <a:r>
              <a:rPr lang="en-GB" dirty="0" smtClean="0"/>
              <a:t> de </a:t>
            </a:r>
            <a:r>
              <a:rPr lang="en-GB" dirty="0" err="1" smtClean="0"/>
              <a:t>usar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cualquier</a:t>
            </a:r>
            <a:r>
              <a:rPr lang="en-GB" dirty="0" smtClean="0"/>
              <a:t> </a:t>
            </a:r>
            <a:r>
              <a:rPr lang="en-GB" dirty="0" err="1" smtClean="0"/>
              <a:t>técnico</a:t>
            </a:r>
            <a:r>
              <a:rPr lang="en-GB" dirty="0" smtClean="0"/>
              <a:t> de la EEN.</a:t>
            </a:r>
          </a:p>
          <a:p>
            <a:r>
              <a:rPr lang="en-GB" dirty="0" err="1" smtClean="0"/>
              <a:t>Elaborado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técnicos</a:t>
            </a:r>
            <a:r>
              <a:rPr lang="en-GB" dirty="0" smtClean="0"/>
              <a:t> de la EEN con </a:t>
            </a:r>
            <a:r>
              <a:rPr lang="en-GB" dirty="0" err="1" smtClean="0"/>
              <a:t>experiencia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PI y </a:t>
            </a:r>
            <a:r>
              <a:rPr lang="en-GB" dirty="0" err="1" smtClean="0"/>
              <a:t>adaptado</a:t>
            </a:r>
            <a:r>
              <a:rPr lang="en-GB" dirty="0" smtClean="0"/>
              <a:t> al </a:t>
            </a:r>
            <a:r>
              <a:rPr lang="en-GB" dirty="0" err="1" smtClean="0"/>
              <a:t>asesoramiento</a:t>
            </a:r>
            <a:r>
              <a:rPr lang="en-GB" dirty="0" smtClean="0"/>
              <a:t> que </a:t>
            </a:r>
            <a:r>
              <a:rPr lang="en-GB" dirty="0" err="1" smtClean="0"/>
              <a:t>ofrecemos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EEN Client Journey.</a:t>
            </a:r>
          </a:p>
          <a:p>
            <a:r>
              <a:rPr lang="en-GB" dirty="0" err="1" smtClean="0"/>
              <a:t>Ofrece</a:t>
            </a:r>
            <a:r>
              <a:rPr lang="en-GB" dirty="0" smtClean="0"/>
              <a:t> </a:t>
            </a:r>
            <a:r>
              <a:rPr lang="en-GB" dirty="0" err="1" smtClean="0"/>
              <a:t>tanto</a:t>
            </a:r>
            <a:r>
              <a:rPr lang="en-GB" dirty="0" smtClean="0"/>
              <a:t> </a:t>
            </a:r>
            <a:r>
              <a:rPr lang="en-GB" dirty="0" err="1" smtClean="0"/>
              <a:t>consejos</a:t>
            </a:r>
            <a:r>
              <a:rPr lang="en-GB" dirty="0" smtClean="0"/>
              <a:t> </a:t>
            </a:r>
            <a:r>
              <a:rPr lang="en-GB" dirty="0" err="1" smtClean="0"/>
              <a:t>prácticos</a:t>
            </a:r>
            <a:r>
              <a:rPr lang="en-GB" dirty="0" smtClean="0"/>
              <a:t> para </a:t>
            </a:r>
            <a:r>
              <a:rPr lang="en-GB" dirty="0" err="1" smtClean="0"/>
              <a:t>aplicar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día</a:t>
            </a:r>
            <a:r>
              <a:rPr lang="en-GB" dirty="0" smtClean="0"/>
              <a:t> a </a:t>
            </a:r>
            <a:r>
              <a:rPr lang="en-GB" dirty="0" err="1" smtClean="0"/>
              <a:t>día</a:t>
            </a:r>
            <a:r>
              <a:rPr lang="en-GB" dirty="0" smtClean="0"/>
              <a:t>,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recursos</a:t>
            </a:r>
            <a:r>
              <a:rPr lang="en-GB" dirty="0" smtClean="0"/>
              <a:t> y </a:t>
            </a:r>
            <a:r>
              <a:rPr lang="en-GB" dirty="0" err="1" smtClean="0"/>
              <a:t>materiales</a:t>
            </a:r>
            <a:r>
              <a:rPr lang="en-GB" dirty="0" smtClean="0"/>
              <a:t> </a:t>
            </a:r>
            <a:r>
              <a:rPr lang="en-GB" dirty="0" err="1" smtClean="0"/>
              <a:t>adaptados</a:t>
            </a:r>
            <a:r>
              <a:rPr lang="en-GB" dirty="0" smtClean="0"/>
              <a:t> a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fase</a:t>
            </a:r>
            <a:r>
              <a:rPr lang="en-GB" dirty="0" smtClean="0"/>
              <a:t> y </a:t>
            </a:r>
            <a:r>
              <a:rPr lang="en-GB" dirty="0" err="1" smtClean="0"/>
              <a:t>acceso</a:t>
            </a:r>
            <a:r>
              <a:rPr lang="en-GB" dirty="0" smtClean="0"/>
              <a:t> a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expertos</a:t>
            </a:r>
            <a:r>
              <a:rPr lang="en-GB" dirty="0" smtClean="0"/>
              <a:t> que </a:t>
            </a:r>
            <a:r>
              <a:rPr lang="en-GB" dirty="0" err="1" smtClean="0"/>
              <a:t>pueden</a:t>
            </a:r>
            <a:r>
              <a:rPr lang="en-GB" dirty="0" smtClean="0"/>
              <a:t> </a:t>
            </a:r>
            <a:r>
              <a:rPr lang="en-GB" dirty="0" err="1" smtClean="0"/>
              <a:t>ayudar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momento</a:t>
            </a:r>
            <a:r>
              <a:rPr lang="en-GB" dirty="0" smtClean="0"/>
              <a:t>, </a:t>
            </a:r>
            <a:r>
              <a:rPr lang="en-GB" dirty="0" err="1" smtClean="0"/>
              <a:t>dentro</a:t>
            </a:r>
            <a:r>
              <a:rPr lang="en-GB" dirty="0" smtClean="0"/>
              <a:t> y </a:t>
            </a:r>
            <a:r>
              <a:rPr lang="en-GB" dirty="0" err="1" smtClean="0"/>
              <a:t>fuera</a:t>
            </a:r>
            <a:r>
              <a:rPr lang="en-GB" dirty="0" smtClean="0"/>
              <a:t> de la EEN.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Características</a:t>
            </a:r>
            <a:r>
              <a:rPr lang="en-GB" dirty="0" smtClean="0"/>
              <a:t> de la </a:t>
            </a:r>
            <a:r>
              <a:rPr lang="en-GB" dirty="0" err="1" smtClean="0"/>
              <a:t>Guía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796FF-5CCC-0186-AE63-3BB67C00D84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Identifying &amp; evaluating intellectual property assets</a:t>
            </a:r>
          </a:p>
          <a:p>
            <a:r>
              <a:rPr lang="en-US" dirty="0" smtClean="0"/>
              <a:t>Assisting </a:t>
            </a:r>
            <a:r>
              <a:rPr lang="en-US" dirty="0"/>
              <a:t>clients in securing industrial property rights</a:t>
            </a:r>
          </a:p>
          <a:p>
            <a:pPr lvl="1"/>
            <a:r>
              <a:rPr lang="en-US" dirty="0"/>
              <a:t>Support to finance</a:t>
            </a:r>
          </a:p>
          <a:p>
            <a:pPr lvl="1"/>
            <a:r>
              <a:rPr lang="en-US" dirty="0"/>
              <a:t>Advisory services by EEN staff</a:t>
            </a:r>
          </a:p>
          <a:p>
            <a:pPr lvl="2"/>
            <a:r>
              <a:rPr lang="en-US" dirty="0"/>
              <a:t>Information about industrial property protection system in context of the company</a:t>
            </a:r>
          </a:p>
          <a:p>
            <a:pPr lvl="2"/>
            <a:r>
              <a:rPr lang="en-US" dirty="0"/>
              <a:t>Intellectual property audit/identification</a:t>
            </a:r>
          </a:p>
          <a:p>
            <a:pPr lvl="2"/>
            <a:r>
              <a:rPr lang="en-US" dirty="0"/>
              <a:t>Case-specific IP workshops helping to decide about appropriate protection</a:t>
            </a:r>
          </a:p>
          <a:p>
            <a:pPr lvl="2"/>
            <a:r>
              <a:rPr lang="en-US" dirty="0"/>
              <a:t>Estimation of protection costs</a:t>
            </a:r>
          </a:p>
          <a:p>
            <a:pPr lvl="2"/>
            <a:r>
              <a:rPr lang="en-US" dirty="0"/>
              <a:t>Other services answering client’s needs and being within the competencies of the local EEN</a:t>
            </a:r>
          </a:p>
          <a:p>
            <a:r>
              <a:rPr lang="en-US" dirty="0"/>
              <a:t>Protecting against infringement</a:t>
            </a:r>
            <a:endParaRPr lang="en-GB" dirty="0"/>
          </a:p>
        </p:txBody>
      </p:sp>
      <p:pic>
        <p:nvPicPr>
          <p:cNvPr id="4098" name="Picture 2" descr="C:\Users\puceda\AppData\Local\Microsoft\Windows\INetCache\IE\06Z0MENW\draft-160133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30" y="1188720"/>
            <a:ext cx="549402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Presentación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EEN AC Bilbao</a:t>
            </a:r>
            <a:endParaRPr lang="en-GB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6" y="2527351"/>
            <a:ext cx="5186395" cy="344796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80" y="2527350"/>
            <a:ext cx="5011330" cy="12725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0" y="4379875"/>
            <a:ext cx="2598420" cy="129921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89" y="4656380"/>
            <a:ext cx="2538301" cy="74619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0" y="2397810"/>
            <a:ext cx="5848770" cy="36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3194853"/>
            <a:ext cx="10980000" cy="961040"/>
          </a:xfrm>
        </p:spPr>
        <p:txBody>
          <a:bodyPr/>
          <a:lstStyle/>
          <a:p>
            <a:r>
              <a:rPr lang="en-GB" dirty="0" smtClean="0"/>
              <a:t>Pero </a:t>
            </a:r>
            <a:r>
              <a:rPr lang="en-GB" dirty="0" err="1" smtClean="0"/>
              <a:t>mientras</a:t>
            </a:r>
            <a:r>
              <a:rPr lang="en-GB" dirty="0" smtClean="0"/>
              <a:t> </a:t>
            </a:r>
            <a:r>
              <a:rPr lang="en-GB" dirty="0" err="1" smtClean="0"/>
              <a:t>tanto</a:t>
            </a:r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79"/>
          <a:stretch/>
        </p:blipFill>
        <p:spPr>
          <a:xfrm>
            <a:off x="6380480" y="657988"/>
            <a:ext cx="5476240" cy="2054731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06" y="2627408"/>
            <a:ext cx="5454214" cy="40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">
  <a:themeElements>
    <a:clrScheme name="EEN Colours">
      <a:dk1>
        <a:srgbClr val="00587C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EEN">
      <a:majorFont>
        <a:latin typeface="Blogger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with backgrou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400</Words>
  <Application>Microsoft Office PowerPoint</Application>
  <PresentationFormat>Personalizado</PresentationFormat>
  <Paragraphs>44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Blogger Sans</vt:lpstr>
      <vt:lpstr>Times New Roman</vt:lpstr>
      <vt:lpstr>Calibri</vt:lpstr>
      <vt:lpstr>Cover</vt:lpstr>
      <vt:lpstr>Sections</vt:lpstr>
      <vt:lpstr>Content</vt:lpstr>
      <vt:lpstr>Content with background image</vt:lpstr>
      <vt:lpstr>Final slide</vt:lpstr>
      <vt:lpstr>CONFERENCIA ANUAL  EEN-ESPAÑA 2023</vt:lpstr>
      <vt:lpstr>Diferencias entre el subgrupo temático PI y los European IP Helpdesk Ambassadors</vt:lpstr>
      <vt:lpstr>European IP Helpdesk Ambassadors </vt:lpstr>
      <vt:lpstr>Subgrupo temático de la EEN</vt:lpstr>
      <vt:lpstr>Fruto de la colaboración:  Guía para el uso de la PI en el EEN client journey</vt:lpstr>
      <vt:lpstr>Características de la Guía</vt:lpstr>
      <vt:lpstr>Características de la Guía</vt:lpstr>
      <vt:lpstr>Presentación en la EEN AC Bilbao</vt:lpstr>
      <vt:lpstr>Pero mientras tanto…</vt:lpstr>
      <vt:lpstr>Ventajas del uso de la PI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PowerPoint Presentation</dc:title>
  <dc:creator>EISMEA Team</dc:creator>
  <cp:lastModifiedBy>Uceda Carrillo, Pedro Pablo</cp:lastModifiedBy>
  <cp:revision>44</cp:revision>
  <dcterms:created xsi:type="dcterms:W3CDTF">2023-04-12T07:12:26Z</dcterms:created>
  <dcterms:modified xsi:type="dcterms:W3CDTF">2023-06-13T12:14:19Z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2023-05-25T08:10:55Z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e545143c-4e5e-418e-8e9d-16225d304c25</vt:lpwstr>
  </property>
  <property fmtid="{D5CDD505-2E9C-101B-9397-08002B2CF9AE}" pid="8" name="MSIP_Label_6bd9ddd1-4d20-43f6-abfa-fc3c07406f94_ContentBits">
    <vt:lpwstr>0</vt:lpwstr>
  </property>
</Properties>
</file>