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4"/>
    <p:sldMasterId id="2147483667" r:id="rId5"/>
    <p:sldMasterId id="2147483690" r:id="rId6"/>
    <p:sldMasterId id="2147483666" r:id="rId7"/>
  </p:sldMasterIdLst>
  <p:notesMasterIdLst>
    <p:notesMasterId r:id="rId53"/>
  </p:notesMasterIdLst>
  <p:sldIdLst>
    <p:sldId id="337" r:id="rId8"/>
    <p:sldId id="328" r:id="rId9"/>
    <p:sldId id="329" r:id="rId10"/>
    <p:sldId id="348" r:id="rId11"/>
    <p:sldId id="344" r:id="rId12"/>
    <p:sldId id="347" r:id="rId13"/>
    <p:sldId id="345" r:id="rId14"/>
    <p:sldId id="346" r:id="rId15"/>
    <p:sldId id="382" r:id="rId16"/>
    <p:sldId id="381" r:id="rId17"/>
    <p:sldId id="330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2" r:id="rId30"/>
    <p:sldId id="361" r:id="rId31"/>
    <p:sldId id="363" r:id="rId32"/>
    <p:sldId id="364" r:id="rId33"/>
    <p:sldId id="365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7" r:id="rId48"/>
    <p:sldId id="383" r:id="rId49"/>
    <p:sldId id="386" r:id="rId50"/>
    <p:sldId id="390" r:id="rId51"/>
    <p:sldId id="289" r:id="rId52"/>
  </p:sldIdLst>
  <p:sldSz cx="12192000" cy="6858000"/>
  <p:notesSz cx="6858000" cy="9144000"/>
  <p:embeddedFontLst>
    <p:embeddedFont>
      <p:font typeface="Blogger Sans" panose="020005060300000200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B4E6"/>
    <a:srgbClr val="006BA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3907" autoAdjust="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8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6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4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F67291-92FF-4822-B10A-9C364A5BF47B}" type="datetimeFigureOut">
              <a:rPr lang="en-IE" smtClean="0"/>
              <a:pPr/>
              <a:t>22/06/2023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DDE34A-DA7C-4CBF-A4AF-0F0607A25A30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FC5A01-C134-2093-DE67-7445C8C448B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875297-C6E0-4916-4D87-003629F40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8564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779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390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49365EC-F578-BE40-3C7B-21929459BA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7" name="TextBox 6">
            <a:hlinkClick r:id="rId10"/>
            <a:extLst>
              <a:ext uri="{FF2B5EF4-FFF2-40B4-BE49-F238E27FC236}">
                <a16:creationId xmlns:a16="http://schemas.microsoft.com/office/drawing/2014/main" id="{B85601D6-1FB6-A4D8-C54D-CEBC8E85706A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85EE74-8E2D-6B3C-E5B3-3C36B3B72C6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AC4EB-D02C-17C1-03F8-401D55D3E3A5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14EAD5-2048-2260-7CD8-451F9ABC9B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2097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0DC59EE-F2B4-6DA3-2977-835B1EAE9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6856CE36-2AFD-2777-A1BE-9D4D4802A249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7808F-C4B4-3C9F-DCF4-AEC49186DE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7B3604-C119-ED33-06F1-3B6A857BA77F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8C1CDC2-0FDA-9192-46F0-9C309C9D02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64FAFD9E-253A-BC01-DBEE-1C45A52DD7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8D66C064-3EFE-99F8-2A0E-CEF86FF60AA2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en-GR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92EF8DE-4C5D-083E-EC69-B9D4FE05DC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C9C2DE-AC08-9C64-E50F-853603421BAD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238F522-75ED-5FF5-5C17-A7364AE26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fi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fi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07854E6E-873D-F628-77AD-DF1C56934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743" b="18743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011DD-A57C-5E68-A81E-3662769C4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 RED España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D6E9D21-34F2-BA1B-83D5-9846277F1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Primeros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/>
              <a:t> </a:t>
            </a:r>
            <a:r>
              <a:rPr lang="en-GB" dirty="0" err="1"/>
              <a:t>actividades</a:t>
            </a:r>
            <a:r>
              <a:rPr lang="en-GB" dirty="0"/>
              <a:t> 2022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6228F4-D219-5A7B-23D7-5993D8DE1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Idaira ROBAYNA ALFONSO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286008-AEAE-9B2F-F888-C86D53452A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EISMEA-EEN Project Adviser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37A9B4-E090-D9C2-9D83-24503E886F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_tradnl" dirty="0"/>
              <a:t>XVI Conferencia Anual de los socios españoles EEN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A803FC-E33C-3FD9-4D3D-BEBB338685EC}"/>
              </a:ext>
            </a:extLst>
          </p:cNvPr>
          <p:cNvCxnSpPr>
            <a:cxnSpLocks/>
          </p:cNvCxnSpPr>
          <p:nvPr/>
        </p:nvCxnSpPr>
        <p:spPr>
          <a:xfrm>
            <a:off x="6083417" y="5549649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7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DD3595-5377-E423-2E23-81701966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SPAIN HUB-SPOKE in ACHIEVEMENTS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1448EEC-8DD1-0278-E99F-96FE3772D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2208059"/>
            <a:ext cx="5654452" cy="3839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F1F8CA-04D3-9E23-6B69-AB16FCCA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004" y="2208059"/>
            <a:ext cx="5569996" cy="37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1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D52A-B117-0D82-CDB6-DA7766C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PREFINANCING REPORTS:</a:t>
            </a:r>
            <a:br>
              <a:rPr lang="en-GB" dirty="0"/>
            </a:br>
            <a:r>
              <a:rPr lang="en-GB" dirty="0"/>
              <a:t>RESULTS &amp; ASSESSMENTS </a:t>
            </a:r>
          </a:p>
        </p:txBody>
      </p:sp>
    </p:spTree>
    <p:extLst>
      <p:ext uri="{BB962C8B-B14F-4D97-AF65-F5344CB8AC3E}">
        <p14:creationId xmlns:p14="http://schemas.microsoft.com/office/powerpoint/2010/main" val="36866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1A9B-4CEB-0CC3-3F82-A0E332FF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698" y="311669"/>
            <a:ext cx="6789296" cy="691221"/>
          </a:xfrm>
        </p:spPr>
        <p:txBody>
          <a:bodyPr/>
          <a:lstStyle/>
          <a:p>
            <a:r>
              <a:rPr lang="fr-BE" dirty="0"/>
              <a:t>SOSTENIBILIDAD </a:t>
            </a:r>
            <a:endParaRPr lang="en-IE" dirty="0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A918E98B-D59F-C1AE-94EC-A0BD7EC3B760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7" y="1798764"/>
            <a:ext cx="6073266" cy="35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0F216AD-DEDC-FE37-DE6C-6A70645B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26D01-6E99-BDF1-CF84-D3D557DF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9" y="1798764"/>
            <a:ext cx="5040261" cy="378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51A36E-CACB-9513-C3D9-D5E5DEB11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906" y="1798764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83CC2BAC-4890-7BDF-C716-D84394A44444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95" y="1415845"/>
            <a:ext cx="7978971" cy="47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DE78-5BD2-55A2-F78C-5FC300C0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962" y="427702"/>
            <a:ext cx="4762413" cy="786871"/>
          </a:xfrm>
        </p:spPr>
        <p:txBody>
          <a:bodyPr/>
          <a:lstStyle/>
          <a:p>
            <a:r>
              <a:rPr lang="fr-BE" dirty="0"/>
              <a:t>DIGITALIZACIÓN </a:t>
            </a:r>
            <a:endParaRPr lang="en-IE" dirty="0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F398B246-9C42-79E9-6462-4927C4104E66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" y="1799305"/>
            <a:ext cx="5923914" cy="35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A847640-AC0D-5009-9E6E-453D7B5B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19" y="1799304"/>
            <a:ext cx="5923914" cy="35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D1AB6-0367-BD0B-834F-1094068D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182" y="1799305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2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3036E80-6315-6E92-35A7-5E8CF52E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00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>
            <a:extLst>
              <a:ext uri="{FF2B5EF4-FFF2-40B4-BE49-F238E27FC236}">
                <a16:creationId xmlns:a16="http://schemas.microsoft.com/office/drawing/2014/main" id="{68C87A3E-87C9-3717-A1F2-DD2BCE50AD29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66" y="1636658"/>
            <a:ext cx="8110840" cy="48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4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EEEC-923D-E45B-58FF-BEF26BA7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80" y="281353"/>
            <a:ext cx="4359895" cy="827711"/>
          </a:xfrm>
        </p:spPr>
        <p:txBody>
          <a:bodyPr/>
          <a:lstStyle/>
          <a:p>
            <a:r>
              <a:rPr lang="fr-BE" dirty="0"/>
              <a:t>INNOVACIÓN</a:t>
            </a:r>
            <a:endParaRPr lang="en-IE" dirty="0"/>
          </a:p>
        </p:txBody>
      </p:sp>
      <p:pic>
        <p:nvPicPr>
          <p:cNvPr id="12289" name="Picture 1">
            <a:extLst>
              <a:ext uri="{FF2B5EF4-FFF2-40B4-BE49-F238E27FC236}">
                <a16:creationId xmlns:a16="http://schemas.microsoft.com/office/drawing/2014/main" id="{4AA133A4-8A34-70E7-C596-4936431D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570"/>
            <a:ext cx="5989265" cy="35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A26E49F-376A-D43B-7540-F5D34BE8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36" y="2419570"/>
            <a:ext cx="5989264" cy="35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C9F166-46F7-FC23-C5F8-53FC426DE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310" y="2419570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25E267EA-BE2A-7D8C-BED5-EBDF25D1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1477109"/>
            <a:ext cx="8321743" cy="496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BE61-4CE6-3210-9C3B-899550E6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050" y="534573"/>
            <a:ext cx="4092609" cy="1010591"/>
          </a:xfrm>
        </p:spPr>
        <p:txBody>
          <a:bodyPr/>
          <a:lstStyle/>
          <a:p>
            <a:r>
              <a:rPr lang="fr-BE" dirty="0"/>
              <a:t>RESILIENCIA </a:t>
            </a:r>
            <a:endParaRPr lang="en-IE" dirty="0"/>
          </a:p>
        </p:txBody>
      </p:sp>
      <p:pic>
        <p:nvPicPr>
          <p:cNvPr id="14337" name="Picture 1">
            <a:extLst>
              <a:ext uri="{FF2B5EF4-FFF2-40B4-BE49-F238E27FC236}">
                <a16:creationId xmlns:a16="http://schemas.microsoft.com/office/drawing/2014/main" id="{61EB1F49-9192-012C-3E77-4B8BFDC0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3" y="2110154"/>
            <a:ext cx="5952907" cy="35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13038D98-01FF-40C2-586B-37331066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10154"/>
            <a:ext cx="5952906" cy="35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E63EDE-FF87-31D7-E8AF-91A69BC51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58" y="2110154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2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D279A03-14FD-044E-33B5-331AF0D1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48" y="1153550"/>
            <a:ext cx="8375392" cy="49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4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B919B-6CBC-1604-5213-613F99D6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43026"/>
            <a:ext cx="11891961" cy="5357812"/>
          </a:xfrm>
        </p:spPr>
        <p:txBody>
          <a:bodyPr/>
          <a:lstStyle/>
          <a:p>
            <a:r>
              <a:rPr lang="es-ES_tradnl" dirty="0"/>
              <a:t>RESULTADOS ACTIVIDADES </a:t>
            </a:r>
            <a:r>
              <a:rPr lang="es-ES_tradnl" sz="4800" dirty="0"/>
              <a:t>Año</a:t>
            </a:r>
            <a:r>
              <a:rPr lang="es-ES_tradnl" dirty="0"/>
              <a:t> 2022</a:t>
            </a:r>
            <a:br>
              <a:rPr lang="es-ES_tradnl" dirty="0"/>
            </a:br>
            <a:br>
              <a:rPr lang="es-ES_tradnl" dirty="0"/>
            </a:br>
            <a:r>
              <a:rPr lang="es-ES_tradnl" dirty="0"/>
              <a:t>RESULTADOS Y ANÁLISIS PREFINANCING REPORT </a:t>
            </a:r>
            <a:br>
              <a:rPr lang="es-ES_tradnl" dirty="0"/>
            </a:br>
            <a:br>
              <a:rPr lang="es-ES_tradnl" dirty="0"/>
            </a:br>
            <a:r>
              <a:rPr lang="es-ES_tradnl" dirty="0"/>
              <a:t>RESULTADOS DEL QUESTIONARIO </a:t>
            </a:r>
          </a:p>
        </p:txBody>
      </p:sp>
    </p:spTree>
    <p:extLst>
      <p:ext uri="{BB962C8B-B14F-4D97-AF65-F5344CB8AC3E}">
        <p14:creationId xmlns:p14="http://schemas.microsoft.com/office/powerpoint/2010/main" val="140415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48CE-B25E-E81B-B337-51D01E74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760" y="316388"/>
            <a:ext cx="4538379" cy="898050"/>
          </a:xfrm>
        </p:spPr>
        <p:txBody>
          <a:bodyPr/>
          <a:lstStyle/>
          <a:p>
            <a:r>
              <a:rPr lang="fr-BE" dirty="0" err="1"/>
              <a:t>SMEs</a:t>
            </a:r>
            <a:r>
              <a:rPr lang="fr-BE" dirty="0"/>
              <a:t> FEEDBACK</a:t>
            </a:r>
            <a:endParaRPr lang="en-IE" dirty="0"/>
          </a:p>
        </p:txBody>
      </p:sp>
      <p:pic>
        <p:nvPicPr>
          <p:cNvPr id="16385" name="Picture 1">
            <a:extLst>
              <a:ext uri="{FF2B5EF4-FFF2-40B4-BE49-F238E27FC236}">
                <a16:creationId xmlns:a16="http://schemas.microsoft.com/office/drawing/2014/main" id="{88282B36-1C79-6EDF-9DFD-C56837DC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07" y="1971757"/>
            <a:ext cx="6175307" cy="36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2D424CF5-5B81-A7C8-3523-BA4AF838B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1757"/>
            <a:ext cx="5895232" cy="35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CD2CE-91E3-1F29-2661-46A08ADA6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808" y="1971757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6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AB7F6D8-6544-E52E-46CE-048DDCA7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59" y="1392702"/>
            <a:ext cx="7472188" cy="44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7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F0E1-8310-6FA9-E1B5-DBEAF741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125" y="506760"/>
            <a:ext cx="2981262" cy="996524"/>
          </a:xfrm>
        </p:spPr>
        <p:txBody>
          <a:bodyPr/>
          <a:lstStyle/>
          <a:p>
            <a:r>
              <a:rPr lang="fr-BE" dirty="0"/>
              <a:t>WEBSITE </a:t>
            </a:r>
            <a:endParaRPr lang="en-IE" dirty="0"/>
          </a:p>
        </p:txBody>
      </p:sp>
      <p:pic>
        <p:nvPicPr>
          <p:cNvPr id="18433" name="Picture 1">
            <a:extLst>
              <a:ext uri="{FF2B5EF4-FFF2-40B4-BE49-F238E27FC236}">
                <a16:creationId xmlns:a16="http://schemas.microsoft.com/office/drawing/2014/main" id="{40E2A8A7-1D58-73DB-BD80-4C688955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" y="1991529"/>
            <a:ext cx="6354960" cy="37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A4FB706D-2447-3738-18D2-3697DB90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5" y="1991529"/>
            <a:ext cx="6354960" cy="37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B9D3A-4C91-59D7-5E31-B05A262CE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3" y="1991529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A733238B-22BB-2507-2E56-86782742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29" y="1856936"/>
            <a:ext cx="7291995" cy="43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E48-A26C-0F9A-C071-CE116DB0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172" y="407962"/>
            <a:ext cx="4375575" cy="1094998"/>
          </a:xfrm>
        </p:spPr>
        <p:txBody>
          <a:bodyPr/>
          <a:lstStyle/>
          <a:p>
            <a:r>
              <a:rPr lang="fr-BE" dirty="0"/>
              <a:t>SUCCESS STORY </a:t>
            </a:r>
            <a:endParaRPr lang="en-IE" dirty="0"/>
          </a:p>
        </p:txBody>
      </p:sp>
      <p:pic>
        <p:nvPicPr>
          <p:cNvPr id="20481" name="Picture 1">
            <a:extLst>
              <a:ext uri="{FF2B5EF4-FFF2-40B4-BE49-F238E27FC236}">
                <a16:creationId xmlns:a16="http://schemas.microsoft.com/office/drawing/2014/main" id="{5B13479E-8E0E-F702-566E-BF5BF814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82"/>
            <a:ext cx="6208930" cy="36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430798CA-4972-39E1-A39C-3025675D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883"/>
            <a:ext cx="6208930" cy="36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670D5-3D36-705B-4CA5-665AFF0B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808" y="2053881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2C136EE7-16E9-D50E-25BE-0D3DFD63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99" y="1392703"/>
            <a:ext cx="8153877" cy="48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DE662612-4D20-871C-B004-9F106FC4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2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D3A9D863-7515-8DE0-FBA3-0C9A7793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31" y="1237956"/>
            <a:ext cx="9101531" cy="53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6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85B0-73C6-9778-8868-49D7D551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2" y="1568862"/>
            <a:ext cx="10980000" cy="961040"/>
          </a:xfrm>
        </p:spPr>
        <p:txBody>
          <a:bodyPr/>
          <a:lstStyle/>
          <a:p>
            <a:r>
              <a:rPr lang="fr-BE" dirty="0"/>
              <a:t>SOLICITUDES RED ESPAGNOLA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6EC25-45A8-FCE9-D1EF-08374C7DD83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999" y="2711249"/>
            <a:ext cx="11281201" cy="3660976"/>
          </a:xfrm>
        </p:spPr>
        <p:txBody>
          <a:bodyPr/>
          <a:lstStyle/>
          <a:p>
            <a:r>
              <a:rPr lang="es-ES_tradnl" dirty="0"/>
              <a:t>Homogeneizacion de los servicios EEN</a:t>
            </a:r>
          </a:p>
          <a:p>
            <a:r>
              <a:rPr lang="es-ES_tradnl" dirty="0"/>
              <a:t>Trainings específicos: : International </a:t>
            </a:r>
            <a:r>
              <a:rPr lang="es-ES_tradnl" dirty="0" err="1"/>
              <a:t>taxation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services</a:t>
            </a:r>
            <a:endParaRPr lang="es-ES_tradnl" dirty="0"/>
          </a:p>
          <a:p>
            <a:r>
              <a:rPr lang="es-ES_tradnl" dirty="0"/>
              <a:t>Definición clara sobre los nuevos servicios de la Red (sostenibilidad, digitalización, resiliencia..) lista de ejemplos, </a:t>
            </a:r>
            <a:r>
              <a:rPr lang="es-ES_tradnl" dirty="0" err="1"/>
              <a:t>guidelines</a:t>
            </a:r>
            <a:r>
              <a:rPr lang="es-ES_tradnl" dirty="0"/>
              <a:t>, formaciones…</a:t>
            </a:r>
          </a:p>
          <a:p>
            <a:r>
              <a:rPr lang="es-ES_tradnl" dirty="0" err="1"/>
              <a:t>Guidelines</a:t>
            </a:r>
            <a:r>
              <a:rPr lang="es-ES_tradnl" dirty="0"/>
              <a:t>  para </a:t>
            </a:r>
            <a:r>
              <a:rPr lang="es-ES_tradnl" dirty="0" err="1"/>
              <a:t>KPIs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the new Network.</a:t>
            </a:r>
          </a:p>
          <a:p>
            <a:endParaRPr lang="es-ES_tradnl" dirty="0"/>
          </a:p>
          <a:p>
            <a:r>
              <a:rPr lang="es-ES_tradnl" dirty="0"/>
              <a:t>IT </a:t>
            </a:r>
            <a:r>
              <a:rPr lang="es-ES_tradnl" dirty="0" err="1"/>
              <a:t>platform</a:t>
            </a:r>
            <a:r>
              <a:rPr lang="es-ES_tradnl" dirty="0"/>
              <a:t>: dashboard, perfiles de calidad, revisión información, mayor acceso </a:t>
            </a:r>
            <a:r>
              <a:rPr lang="es-ES_tradnl" dirty="0" err="1"/>
              <a:t>hub</a:t>
            </a:r>
            <a:r>
              <a:rPr lang="es-ES_tradnl" dirty="0"/>
              <a:t>/</a:t>
            </a:r>
            <a:r>
              <a:rPr lang="es-ES_tradnl" dirty="0" err="1"/>
              <a:t>spoke</a:t>
            </a:r>
            <a:r>
              <a:rPr lang="es-ES_tradnl" dirty="0"/>
              <a:t>)</a:t>
            </a:r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08D6-7384-DFEC-B5C8-E468A4F3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92" y="1807503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F5CA-CCCA-066B-4F04-60FF3EB7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28" y="2722413"/>
            <a:ext cx="10980000" cy="961040"/>
          </a:xfrm>
        </p:spPr>
        <p:txBody>
          <a:bodyPr/>
          <a:lstStyle/>
          <a:p>
            <a:r>
              <a:rPr lang="en-US" dirty="0"/>
              <a:t>IMPACT SURVEY RESULTS FOR EEN SPAIN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617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AEFB2-7600-7C4F-3476-16911C6A066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0" y="1883954"/>
            <a:ext cx="12192000" cy="952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20213-D100-3ED4-2817-52264D11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1546"/>
            <a:ext cx="12192000" cy="1012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5A4EB-9813-E276-966E-BB30F07C7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30" y="4044066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DE435-F306-087A-EC9B-7EDE5F1D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186093"/>
            <a:ext cx="10980000" cy="961040"/>
          </a:xfrm>
        </p:spPr>
        <p:txBody>
          <a:bodyPr/>
          <a:lstStyle/>
          <a:p>
            <a:r>
              <a:rPr lang="en-GB" dirty="0"/>
              <a:t> RESULTADOS ESPAÑA- RED EEN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AECAF-E03F-22C6-EADC-18C5D7090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4" y="2261433"/>
            <a:ext cx="6575103" cy="42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37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3B0F-972D-5876-519C-80048E3A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510833"/>
            <a:ext cx="10980000" cy="961040"/>
          </a:xfrm>
        </p:spPr>
        <p:txBody>
          <a:bodyPr/>
          <a:lstStyle/>
          <a:p>
            <a:r>
              <a:rPr lang="fr-BE" dirty="0"/>
              <a:t>Quality of the services 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76948-E1C5-DE38-C7D5-FCAC8FCD4CE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0948" y="2728913"/>
            <a:ext cx="5409782" cy="3371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AF5B1-CCDF-D790-BD29-880E320E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85" y="2728914"/>
            <a:ext cx="5409099" cy="3348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B52DB-FA51-E11F-42A7-EAE3A4807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38" y="2728913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7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88FA-3582-16F1-CB53-E55569B4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Meeting client 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2779B-B409-584F-5736-A5F938DD2CB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633361" y="2857502"/>
            <a:ext cx="5425331" cy="35399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06295-8D23-7223-810B-96F219F2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2857502"/>
            <a:ext cx="6405562" cy="3981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2EB3C9-F09C-9238-841B-35B2FF929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404" y="2857502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3CEA-59AC-74BD-1755-6DCAD5A2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Responsiveness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CDC33-C276-1C3F-9393-D68F5A7F962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82136" y="2469984"/>
            <a:ext cx="5449374" cy="34593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A421E-3099-BD08-754D-78517AFD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730" y="2469984"/>
            <a:ext cx="5414963" cy="3603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EBD66-5037-32BB-5B08-0BB9E19D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318" y="2469984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E8C9-C070-C318-7232-44A47850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Client satisfaction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D12D2-7D6A-B9CB-F92A-0FEFA802E9B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901689" y="2704159"/>
            <a:ext cx="6066791" cy="3755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248A3-3C18-287D-23F5-E87458F4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2704158"/>
            <a:ext cx="5889982" cy="375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B91D3-7B9E-D641-B273-A3BB1BBA0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10" y="2704157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2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9A1F-06A0-0529-1058-D36618B1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Internationalisation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A4F86-E8AB-8579-4E64-B678E4FA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4" y="2586173"/>
            <a:ext cx="5932586" cy="3870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2F062-AEE6-1C4B-56CE-544EE24C9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6173"/>
            <a:ext cx="5969102" cy="3749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E9CB9-37DE-050C-C1AB-9BAA5702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8" y="2586173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3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13C7-86FC-77C8-C9DD-D0A199B3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8" y="1484456"/>
            <a:ext cx="10980000" cy="961040"/>
          </a:xfrm>
        </p:spPr>
        <p:txBody>
          <a:bodyPr/>
          <a:lstStyle/>
          <a:p>
            <a:r>
              <a:rPr lang="fr-BE" dirty="0"/>
              <a:t>Sustainability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C93C-29ED-B2A7-23E9-E78C4509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4" y="2445496"/>
            <a:ext cx="9650515" cy="4409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0E4FC-4365-0125-5A57-B63FD184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88" y="2545508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13C7-86FC-77C8-C9DD-D0A199B3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8" y="1484456"/>
            <a:ext cx="10980000" cy="961040"/>
          </a:xfrm>
        </p:spPr>
        <p:txBody>
          <a:bodyPr/>
          <a:lstStyle/>
          <a:p>
            <a:r>
              <a:rPr lang="fr-BE" dirty="0"/>
              <a:t>Sustainability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1EF6D-B02D-3AD8-5944-163BB57A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2" y="2445496"/>
            <a:ext cx="8604281" cy="4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02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B4F6-9B39-8C80-8F50-1261F118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339383"/>
            <a:ext cx="10980000" cy="961040"/>
          </a:xfrm>
        </p:spPr>
        <p:txBody>
          <a:bodyPr/>
          <a:lstStyle/>
          <a:p>
            <a:r>
              <a:rPr lang="fr-BE" dirty="0"/>
              <a:t>Innovation support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9A7F2-9A5F-0D1A-A674-65EDDCDC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543108"/>
            <a:ext cx="8825571" cy="4321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C5CC8-4147-C6EF-5ECF-75996FC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308" y="2543108"/>
            <a:ext cx="753192" cy="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1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B4F6-9B39-8C80-8F50-1261F118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339383"/>
            <a:ext cx="10980000" cy="961040"/>
          </a:xfrm>
        </p:spPr>
        <p:txBody>
          <a:bodyPr/>
          <a:lstStyle/>
          <a:p>
            <a:r>
              <a:rPr lang="fr-BE" dirty="0"/>
              <a:t>Innovation support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86D78-BE8B-4870-E035-B10C1F5E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8" y="2319336"/>
            <a:ext cx="8940400" cy="45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0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49EC-1ECE-0023-60C1-A89F8094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382109"/>
            <a:ext cx="10980000" cy="961040"/>
          </a:xfrm>
        </p:spPr>
        <p:txBody>
          <a:bodyPr/>
          <a:lstStyle/>
          <a:p>
            <a:r>
              <a:rPr lang="fr-BE" dirty="0"/>
              <a:t>Access to finance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B57C1-B6BB-3F32-65B9-A86DBBD3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33" y="2343149"/>
            <a:ext cx="8480580" cy="437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86A0F-CD3C-2FC5-A6F4-F89734A97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121" y="2343149"/>
            <a:ext cx="753192" cy="4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D79BBAA8-E6E7-400C-A5ED-FA3EC02A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1100540"/>
            <a:ext cx="7147048" cy="5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39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49EC-1ECE-0023-60C1-A89F8094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382109"/>
            <a:ext cx="10980000" cy="961040"/>
          </a:xfrm>
        </p:spPr>
        <p:txBody>
          <a:bodyPr/>
          <a:lstStyle/>
          <a:p>
            <a:r>
              <a:rPr lang="fr-BE" dirty="0"/>
              <a:t>Access to finance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91E2C-0429-7BAE-5AC5-3E5D18B3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97" y="2195514"/>
            <a:ext cx="8711213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road, outdoor, text, scene&#10;&#10;Description automatically generated">
            <a:extLst>
              <a:ext uri="{FF2B5EF4-FFF2-40B4-BE49-F238E27FC236}">
                <a16:creationId xmlns:a16="http://schemas.microsoft.com/office/drawing/2014/main" id="{B964732A-AC3C-E56E-8BDD-511CD11A83E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802777" y="1142541"/>
            <a:ext cx="7889137" cy="5249862"/>
          </a:xfrm>
        </p:spPr>
      </p:pic>
    </p:spTree>
    <p:extLst>
      <p:ext uri="{BB962C8B-B14F-4D97-AF65-F5344CB8AC3E}">
        <p14:creationId xmlns:p14="http://schemas.microsoft.com/office/powerpoint/2010/main" val="3015176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sky, land vehicle, sun hat&#10;&#10;Description automatically generated">
            <a:extLst>
              <a:ext uri="{FF2B5EF4-FFF2-40B4-BE49-F238E27FC236}">
                <a16:creationId xmlns:a16="http://schemas.microsoft.com/office/drawing/2014/main" id="{47910B1B-2551-946D-4FA0-C61F2BBAA7B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576640" y="928689"/>
            <a:ext cx="8615360" cy="5743574"/>
          </a:xfrm>
        </p:spPr>
      </p:pic>
    </p:spTree>
    <p:extLst>
      <p:ext uri="{BB962C8B-B14F-4D97-AF65-F5344CB8AC3E}">
        <p14:creationId xmlns:p14="http://schemas.microsoft.com/office/powerpoint/2010/main" val="2499087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 driving through a mud puddle&#10;&#10;Description automatically generated with low confidence">
            <a:extLst>
              <a:ext uri="{FF2B5EF4-FFF2-40B4-BE49-F238E27FC236}">
                <a16:creationId xmlns:a16="http://schemas.microsoft.com/office/drawing/2014/main" id="{4300A012-E8DA-EB50-20B6-9348DA560BB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959777" y="714375"/>
            <a:ext cx="9232223" cy="6143625"/>
          </a:xfrm>
        </p:spPr>
      </p:pic>
    </p:spTree>
    <p:extLst>
      <p:ext uri="{BB962C8B-B14F-4D97-AF65-F5344CB8AC3E}">
        <p14:creationId xmlns:p14="http://schemas.microsoft.com/office/powerpoint/2010/main" val="2622270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6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4B697D09-7794-043C-19E6-46BF06991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" b="14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19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Gracias </a:t>
            </a:r>
            <a:r>
              <a:rPr lang="en-GB" noProof="0" dirty="0" err="1"/>
              <a:t>por</a:t>
            </a:r>
            <a:r>
              <a:rPr lang="en-GB" noProof="0" dirty="0"/>
              <a:t> la </a:t>
            </a:r>
            <a:r>
              <a:rPr lang="en-GB" noProof="0" dirty="0" err="1"/>
              <a:t>atención</a:t>
            </a:r>
            <a:r>
              <a:rPr lang="en-GB" noProof="0" dirty="0"/>
              <a:t>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Follow us @EEN_EU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E4AC3EA-9449-3A3F-B840-98994796A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Idaira ROBAYNA ALFONSO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5FC5C60-F5D3-831A-1F56-A288E4129C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EEN PROJECT ADVISER 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D11C48C-82F2-D040-1E1E-34C05566FA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EISMEA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2C148D4-8461-C79A-4FDE-D82D9C9908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Idaira.robayna-alfonso@ec.Europa.eu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EE8F4BD-C217-BF6D-0A44-7799765A1E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Reunion Nacional EEN España 2023</a:t>
            </a:r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DE435-F306-087A-EC9B-7EDE5F1D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TIPO DE ACHIEVEMENTS 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CB388D5C-E5B3-2D5B-7D56-9261B71AD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77" y="2108205"/>
            <a:ext cx="6405486" cy="49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2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0C46CF-3F98-437F-F1FA-1D4E850C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086081"/>
            <a:ext cx="10980000" cy="961040"/>
          </a:xfrm>
        </p:spPr>
        <p:txBody>
          <a:bodyPr/>
          <a:lstStyle/>
          <a:p>
            <a:r>
              <a:rPr lang="fr-BE" dirty="0"/>
              <a:t>ACHIEVEMENTS ESPAÑA-RED </a:t>
            </a:r>
            <a:endParaRPr lang="en-IE" dirty="0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5550B5BC-9C61-E5A9-FF40-AD2E144EA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0" y="2018441"/>
            <a:ext cx="6310458" cy="47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0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E02FDA69-8102-EE32-0E89-23572BE7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6" y="1128713"/>
            <a:ext cx="7612671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5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20BF079-7950-528A-34BF-924AFBB5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" y="2583657"/>
            <a:ext cx="5397846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DA22411-906B-2C5A-0B09-A2B4A324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2837814"/>
            <a:ext cx="5114925" cy="38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5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DD3595-5377-E423-2E23-81701966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87" y="1114655"/>
            <a:ext cx="10980000" cy="961040"/>
          </a:xfrm>
        </p:spPr>
        <p:txBody>
          <a:bodyPr/>
          <a:lstStyle/>
          <a:p>
            <a:r>
              <a:rPr lang="en-IE" dirty="0"/>
              <a:t>SPAIN HUB-SPOKE in ACHIEVEMENTS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F60B3-2BE4-FE4D-ADD5-9A55D85A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55" y="2075695"/>
            <a:ext cx="6897090" cy="46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9220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3e07890-6196-4e26-9dd2-53178dae8e48" xsi:nil="true"/>
    <General xmlns="33e07890-6196-4e26-9dd2-53178dae8e48" xsi:nil="true"/>
    <Content xmlns="33e07890-6196-4e26-9dd2-53178dae8e48" xsi:nil="true"/>
    <Location xmlns="33e07890-6196-4e26-9dd2-53178dae8e48" xsi:nil="true"/>
    <EEN_x002d_Content xmlns="33e07890-6196-4e26-9dd2-53178dae8e48"/>
    <Country xmlns="33e07890-6196-4e26-9dd2-53178dae8e48" xsi:nil="true"/>
    <Date xmlns="33e07890-6196-4e26-9dd2-53178dae8e48" xsi:nil="true"/>
    <TaxCatchAll xmlns="faa54b14-608b-44ba-8621-4287d9574b27"/>
    <lcf76f155ced4ddcb4097134ff3c332f xmlns="33e07890-6196-4e26-9dd2-53178dae8e48">
      <Terms xmlns="http://schemas.microsoft.com/office/infopath/2007/PartnerControls"/>
    </lcf76f155ced4ddcb4097134ff3c332f>
    <Pillar xmlns="33e07890-6196-4e26-9dd2-53178dae8e48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35" ma:contentTypeDescription="Create a new document." ma:contentTypeScope="" ma:versionID="f25a5898833b3cca7921201e71a7b513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de921fde7232723eb3f6ff49d80f0b19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Content" minOccurs="0"/>
                <xsd:element ref="ns2:Date" minOccurs="0"/>
                <xsd:element ref="ns2:Location" minOccurs="0"/>
                <xsd:element ref="ns2:General" minOccurs="0"/>
                <xsd:element ref="ns2:EEN_x002d_Content" minOccurs="0"/>
                <xsd:element ref="ns2:Pillar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b0480986-e795-4f80-b249-646d06291ff2CountryOrRegion" minOccurs="0"/>
                <xsd:element ref="ns2:b0480986-e795-4f80-b249-646d06291ff2State" minOccurs="0"/>
                <xsd:element ref="ns2:b0480986-e795-4f80-b249-646d06291ff2City" minOccurs="0"/>
                <xsd:element ref="ns2:b0480986-e795-4f80-b249-646d06291ff2PostalCode" minOccurs="0"/>
                <xsd:element ref="ns2:b0480986-e795-4f80-b249-646d06291ff2Street" minOccurs="0"/>
                <xsd:element ref="ns2:b0480986-e795-4f80-b249-646d06291ff2GeoLoc" minOccurs="0"/>
                <xsd:element ref="ns2:b0480986-e795-4f80-b249-646d06291ff2DispName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Content" ma:index="2" nillable="true" ma:displayName="Content - General" ma:format="Dropdown" ma:internalName="Content">
      <xsd:simpleType>
        <xsd:restriction base="dms:Text">
          <xsd:maxLength value="255"/>
        </xsd:restriction>
      </xsd:simpleType>
    </xsd:element>
    <xsd:element name="Date" ma:index="3" nillable="true" ma:displayName="Date" ma:description="Handover starting date" ma:format="DateOnly" ma:internalName="Date" ma:readOnly="false">
      <xsd:simpleType>
        <xsd:restriction base="dms:DateTime"/>
      </xsd:simpleType>
    </xsd:element>
    <xsd:element name="Location" ma:index="4" nillable="true" ma:displayName="Location" ma:format="Dropdown" ma:internalName="Location" ma:readOnly="false">
      <xsd:simpleType>
        <xsd:restriction base="dms:Unknown"/>
      </xsd:simpleType>
    </xsd:element>
    <xsd:element name="General" ma:index="5" nillable="true" ma:displayName="Channel" ma:format="Dropdown" ma:internalName="General" ma:readOnly="false">
      <xsd:simpleType>
        <xsd:restriction base="dms:Text">
          <xsd:maxLength value="255"/>
        </xsd:restriction>
      </xsd:simpleType>
    </xsd:element>
    <xsd:element name="EEN_x002d_Content" ma:index="6" nillable="true" ma:displayName="Content" ma:format="Dropdown" ma:internalName="EEN_x002d_Co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rcular Economy"/>
                    <xsd:enumeration value="Digitalisation"/>
                    <xsd:enumeration value="EEN Communication"/>
                    <xsd:enumeration value="EEN2EIC"/>
                    <xsd:enumeration value="EYEUA"/>
                    <xsd:enumeration value="FTA"/>
                    <xsd:enumeration value="Guideline"/>
                    <xsd:enumeration value="SAG"/>
                    <xsd:enumeration value="INP"/>
                    <xsd:enumeration value="Late Payment Directive"/>
                    <xsd:enumeration value="Manual / Procedure"/>
                    <xsd:enumeration value="National Meeting"/>
                    <xsd:enumeration value="Reference data"/>
                    <xsd:enumeration value="Resilience"/>
                    <xsd:enumeration value="SMP Association Agreements"/>
                    <xsd:enumeration value="SG Meeting"/>
                    <xsd:enumeration value="Start-ups / Scale-ups"/>
                    <xsd:enumeration value="TG Meeting"/>
                    <xsd:enumeration value="Tourism"/>
                    <xsd:enumeration value="Women Entrepreneurs"/>
                  </xsd:restriction>
                </xsd:simpleType>
              </xsd:element>
            </xsd:sequence>
          </xsd:extension>
        </xsd:complexContent>
      </xsd:complexType>
    </xsd:element>
    <xsd:element name="Pillar" ma:index="7" nillable="true" ma:displayName="Programme / Strand" ma:format="Dropdown" ma:internalName="Pill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EN"/>
                    <xsd:enumeration value="EYE"/>
                    <xsd:enumeration value="CLUSTERS"/>
                    <xsd:enumeration value="SMP / COSME Pillar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b0480986-e795-4f80-b249-646d06291ff2CountryOrRegion" ma:index="23" nillable="true" ma:displayName="Location: Country/Region" ma:hidden="true" ma:internalName="CountryOrRegion" ma:readOnly="true">
      <xsd:simpleType>
        <xsd:restriction base="dms:Text"/>
      </xsd:simpleType>
    </xsd:element>
    <xsd:element name="b0480986-e795-4f80-b249-646d06291ff2State" ma:index="24" nillable="true" ma:displayName="Location: State" ma:hidden="true" ma:internalName="State" ma:readOnly="true">
      <xsd:simpleType>
        <xsd:restriction base="dms:Text"/>
      </xsd:simpleType>
    </xsd:element>
    <xsd:element name="b0480986-e795-4f80-b249-646d06291ff2City" ma:index="25" nillable="true" ma:displayName="Location: City" ma:hidden="true" ma:internalName="City" ma:readOnly="true">
      <xsd:simpleType>
        <xsd:restriction base="dms:Text"/>
      </xsd:simpleType>
    </xsd:element>
    <xsd:element name="b0480986-e795-4f80-b249-646d06291ff2PostalCode" ma:index="26" nillable="true" ma:displayName="Location: Postal Code" ma:hidden="true" ma:internalName="PostalCode" ma:readOnly="true">
      <xsd:simpleType>
        <xsd:restriction base="dms:Text"/>
      </xsd:simpleType>
    </xsd:element>
    <xsd:element name="b0480986-e795-4f80-b249-646d06291ff2Street" ma:index="27" nillable="true" ma:displayName="Location: Street" ma:hidden="true" ma:internalName="Street" ma:readOnly="true">
      <xsd:simpleType>
        <xsd:restriction base="dms:Text"/>
      </xsd:simpleType>
    </xsd:element>
    <xsd:element name="b0480986-e795-4f80-b249-646d06291ff2GeoLoc" ma:index="28" nillable="true" ma:displayName="Location: Coordinates" ma:hidden="true" ma:internalName="GeoLoc" ma:readOnly="true">
      <xsd:simpleType>
        <xsd:restriction base="dms:Unknown"/>
      </xsd:simpleType>
    </xsd:element>
    <xsd:element name="b0480986-e795-4f80-b249-646d06291ff2DispName" ma:index="29" nillable="true" ma:displayName="Location: Name" ma:hidden="true" ma:internalName="DispName" ma:readOnly="true">
      <xsd:simpleType>
        <xsd:restriction base="dms:Text"/>
      </xsd:simpleType>
    </xsd:element>
    <xsd:element name="_Flow_SignoffStatus" ma:index="31" nillable="true" ma:displayName="Sign-off status" ma:hidden="true" ma:internalName="Sign_x002d_off_x0020_status" ma:readOnly="fals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ry" ma:index="37" nillable="true" ma:displayName="Country" ma:format="Dropdown" ma:internalName="Country">
      <xsd:simpleType>
        <xsd:restriction base="dms:Choice">
          <xsd:enumeration value="Albania"/>
          <xsd:enumeration value="Armenia"/>
          <xsd:enumeration value="Austria"/>
          <xsd:enumeration value="Belgium"/>
          <xsd:enumeration value="Bosnia and Herzegovina"/>
          <xsd:enumeration value="Bulgaria"/>
          <xsd:enumeration value="Croatia"/>
          <xsd:enumeration value="China"/>
          <xsd:enumeration value="Cyprus"/>
          <xsd:enumeration value="Czechia"/>
          <xsd:enumeration value="Denmark"/>
          <xsd:enumeration value="Estonia"/>
          <xsd:enumeration value="Finland"/>
          <xsd:enumeration value="France"/>
          <xsd:enumeration value="Germany"/>
          <xsd:enumeration value="Greece"/>
          <xsd:enumeration value="Hungary"/>
          <xsd:enumeration value="Iceland"/>
          <xsd:enumeration value="Ireland"/>
          <xsd:enumeration value="Italy"/>
          <xsd:enumeration value="Kosovo"/>
          <xsd:enumeration value="Latvia"/>
          <xsd:enumeration value="Lithuania"/>
          <xsd:enumeration value="Luxembourg"/>
          <xsd:enumeration value="Malta"/>
          <xsd:enumeration value="Moldova"/>
          <xsd:enumeration value="Montenegro"/>
          <xsd:enumeration value="Netherlands"/>
          <xsd:enumeration value="Norway"/>
          <xsd:enumeration value="New Zealand"/>
          <xsd:enumeration value="Poland"/>
          <xsd:enumeration value="Portugal"/>
          <xsd:enumeration value="Republic of North Macedonia"/>
          <xsd:enumeration value="Romania"/>
          <xsd:enumeration value="Serbia"/>
          <xsd:enumeration value="Slovak Republic"/>
          <xsd:enumeration value="Slovenia"/>
          <xsd:enumeration value="Spain"/>
          <xsd:enumeration value="Sweden"/>
          <xsd:enumeration value="Turkey"/>
          <xsd:enumeration value="Ukraine"/>
          <xsd:enumeration value="E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35" nillable="true" ma:displayName="Taxonomy Catch All Column" ma:hidden="true" ma:list="{64543ad8-4974-485c-b225-6c64890b0d1b}" ma:internalName="TaxCatchAll" ma:readOnly="false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EC2B5-AB14-45E5-9BAF-77DCFAF5D394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faa54b14-608b-44ba-8621-4287d9574b27"/>
    <ds:schemaRef ds:uri="33e07890-6196-4e26-9dd2-53178dae8e4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0EBD29-9DF0-4616-9C39-7C56E67F8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2BF14A-F111-4563-B0B8-47B490A9B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203</Words>
  <Application>Microsoft Office PowerPoint</Application>
  <PresentationFormat>Panorámica</PresentationFormat>
  <Paragraphs>46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Arial</vt:lpstr>
      <vt:lpstr>Calibri</vt:lpstr>
      <vt:lpstr>Blogger Sans</vt:lpstr>
      <vt:lpstr>Sections</vt:lpstr>
      <vt:lpstr>Content</vt:lpstr>
      <vt:lpstr>Content with background image</vt:lpstr>
      <vt:lpstr>Final slide</vt:lpstr>
      <vt:lpstr>La RED España</vt:lpstr>
      <vt:lpstr>RESULTADOS ACTIVIDADES Año 2022  RESULTADOS Y ANÁLISIS PREFINANCING REPORT   RESULTADOS DEL QUESTIONARIO </vt:lpstr>
      <vt:lpstr> RESULTADOS ESPAÑA- RED EEN </vt:lpstr>
      <vt:lpstr>Presentación de PowerPoint</vt:lpstr>
      <vt:lpstr>TIPO DE ACHIEVEMENTS </vt:lpstr>
      <vt:lpstr>ACHIEVEMENTS ESPAÑA-RED </vt:lpstr>
      <vt:lpstr>Presentación de PowerPoint</vt:lpstr>
      <vt:lpstr>Presentación de PowerPoint</vt:lpstr>
      <vt:lpstr>SPAIN HUB-SPOKE in ACHIEVEMENTS </vt:lpstr>
      <vt:lpstr>SPAIN HUB-SPOKE in ACHIEVEMENTS </vt:lpstr>
      <vt:lpstr>     PREFINANCING REPORTS: RESULTS &amp; ASSESSMENTS </vt:lpstr>
      <vt:lpstr>SOSTENIBILIDAD </vt:lpstr>
      <vt:lpstr>Presentación de PowerPoint</vt:lpstr>
      <vt:lpstr>DIGITALIZACIÓN </vt:lpstr>
      <vt:lpstr>Presentación de PowerPoint</vt:lpstr>
      <vt:lpstr>INNOVACIÓN</vt:lpstr>
      <vt:lpstr>Presentación de PowerPoint</vt:lpstr>
      <vt:lpstr>RESILIENCIA </vt:lpstr>
      <vt:lpstr>Presentación de PowerPoint</vt:lpstr>
      <vt:lpstr>SMEs FEEDBACK</vt:lpstr>
      <vt:lpstr>Presentación de PowerPoint</vt:lpstr>
      <vt:lpstr>WEBSITE </vt:lpstr>
      <vt:lpstr>Presentación de PowerPoint</vt:lpstr>
      <vt:lpstr>SUCCESS STORY </vt:lpstr>
      <vt:lpstr>Presentación de PowerPoint</vt:lpstr>
      <vt:lpstr>Presentación de PowerPoint</vt:lpstr>
      <vt:lpstr>SOLICITUDES RED ESPAGNOLA </vt:lpstr>
      <vt:lpstr>IMPACT SURVEY RESULTS FOR EEN SPAIN</vt:lpstr>
      <vt:lpstr>Presentación de PowerPoint</vt:lpstr>
      <vt:lpstr>Quality of the services </vt:lpstr>
      <vt:lpstr>Meeting client needs</vt:lpstr>
      <vt:lpstr>Responsiveness</vt:lpstr>
      <vt:lpstr>Client satisfaction</vt:lpstr>
      <vt:lpstr>Internationalisation</vt:lpstr>
      <vt:lpstr>Sustainability</vt:lpstr>
      <vt:lpstr>Sustainability</vt:lpstr>
      <vt:lpstr>Innovation support </vt:lpstr>
      <vt:lpstr>Innovation support </vt:lpstr>
      <vt:lpstr>Access to finance </vt:lpstr>
      <vt:lpstr>Access to finance </vt:lpstr>
      <vt:lpstr>Presentación de PowerPoint</vt:lpstr>
      <vt:lpstr>Presentación de PowerPoint</vt:lpstr>
      <vt:lpstr>Presentación de PowerPoint</vt:lpstr>
      <vt:lpstr>Presentación de PowerPoint</vt:lpstr>
      <vt:lpstr>Gracias por la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Elvira Llaneza Suárez</cp:lastModifiedBy>
  <cp:revision>46</cp:revision>
  <dcterms:created xsi:type="dcterms:W3CDTF">2023-04-12T07:12:26Z</dcterms:created>
  <dcterms:modified xsi:type="dcterms:W3CDTF">2023-06-22T09:03:44Z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0x010100ECFDF3D715AA394A9B15E0E0FAA07E37</vt:lpwstr>
  </property>
</Properties>
</file>