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latin typeface="Arial"/>
              </a:rPr>
              <a:t>Pulse para desplazar la página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latin typeface="Times New Roman"/>
              </a:rPr>
              <a:t> 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ES" sz="1400" spc="-1" strike="noStrike">
                <a:latin typeface="Times New Roman"/>
              </a:rPr>
              <a:t> 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ES" sz="1400" spc="-1" strike="noStrike">
                <a:latin typeface="Times New Roman"/>
              </a:rPr>
              <a:t> 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4DB027F-80CC-4FE7-BADE-A697142AE80F}" type="slidenum">
              <a:rPr b="0" lang="es-ES" sz="1400" spc="-1" strike="noStrike">
                <a:latin typeface="Times New Roman"/>
              </a:rPr>
              <a:t>1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21B85A9-857C-4AFB-8730-E4EDA20A32B5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E10C1C9-DA6F-46A5-A79D-19F495FF174B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9DABDC3-C6DB-48B7-83AF-9A6683B80956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A0C60D0-159B-4776-BCCB-EA29193166E6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C9ED06B-FEED-454D-B3E6-C2BB55FAB750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3965F58-BA0E-49A6-AC1D-D2FBEA65F500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AABEBD3-6ACD-4C0A-839A-2B6EAE28C132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6920" cy="4008960"/>
          </a:xfrm>
          <a:prstGeom prst="rect">
            <a:avLst/>
          </a:prstGeom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B1C44C0-8ACB-4B49-B929-E1F4A931C8DD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22B7A8F-90E7-41FE-90DF-493DF794E48B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DFA881D-346A-46CB-89EF-DBB145CE8054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70286BD-3CE6-444F-B9DC-551F0B86BA17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A854020-7CB5-452E-8A2E-A6A2C1D4E727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147B541-507C-4F03-96A9-D8BCC6628CAB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18E964E-F82E-4F3C-8562-04ABF7735086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6B6417E-BAC9-4CE9-83BF-B396B4943C1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b="0" lang="es-E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12196800" cy="5307840"/>
            <a:chOff x="0" y="0"/>
            <a:chExt cx="12196800" cy="530784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12196800" cy="5202720"/>
            </a:xfrm>
            <a:custGeom>
              <a:avLst/>
              <a:gdLst/>
              <a:ahLst/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52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4575240"/>
              <a:ext cx="12196800" cy="732600"/>
            </a:xfrm>
            <a:custGeom>
              <a:avLst/>
              <a:gdLst/>
              <a:ahLst/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0"/>
            </a:gradFill>
            <a:ln w="2052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" name="Graphic 1" descr=""/>
          <p:cNvPicPr/>
          <p:nvPr/>
        </p:nvPicPr>
        <p:blipFill>
          <a:blip r:embed="rId2"/>
          <a:stretch/>
        </p:blipFill>
        <p:spPr>
          <a:xfrm>
            <a:off x="188280" y="177120"/>
            <a:ext cx="1605240" cy="580320"/>
          </a:xfrm>
          <a:prstGeom prst="rect">
            <a:avLst/>
          </a:prstGeom>
          <a:ln>
            <a:noFill/>
          </a:ln>
        </p:spPr>
      </p:pic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10" descr=""/>
          <p:cNvPicPr/>
          <p:nvPr/>
        </p:nvPicPr>
        <p:blipFill>
          <a:blip r:embed="rId2"/>
          <a:stretch/>
        </p:blipFill>
        <p:spPr>
          <a:xfrm>
            <a:off x="0" y="0"/>
            <a:ext cx="12190680" cy="102456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0"/>
            <a:ext cx="12190680" cy="5339880"/>
          </a:xfrm>
          <a:prstGeom prst="rect">
            <a:avLst/>
          </a:prstGeom>
          <a:solidFill>
            <a:srgbClr val="006ba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2" name="Picture 13" descr=""/>
          <p:cNvPicPr/>
          <p:nvPr/>
        </p:nvPicPr>
        <p:blipFill>
          <a:blip r:embed="rId2"/>
          <a:stretch/>
        </p:blipFill>
        <p:spPr>
          <a:xfrm>
            <a:off x="0" y="4520520"/>
            <a:ext cx="12190680" cy="2336400"/>
          </a:xfrm>
          <a:prstGeom prst="rect">
            <a:avLst/>
          </a:prstGeom>
          <a:ln>
            <a:noFill/>
          </a:ln>
        </p:spPr>
      </p:pic>
      <p:pic>
        <p:nvPicPr>
          <p:cNvPr id="83" name="Graphic 4" descr=""/>
          <p:cNvPicPr/>
          <p:nvPr/>
        </p:nvPicPr>
        <p:blipFill>
          <a:blip r:embed="rId3"/>
          <a:stretch/>
        </p:blipFill>
        <p:spPr>
          <a:xfrm>
            <a:off x="9966960" y="2225160"/>
            <a:ext cx="2223720" cy="2223720"/>
          </a:xfrm>
          <a:prstGeom prst="rect">
            <a:avLst/>
          </a:prstGeom>
          <a:ln>
            <a:noFill/>
          </a:ln>
        </p:spPr>
      </p:pic>
      <p:pic>
        <p:nvPicPr>
          <p:cNvPr id="84" name="Graphic 5" descr=""/>
          <p:cNvPicPr/>
          <p:nvPr/>
        </p:nvPicPr>
        <p:blipFill>
          <a:blip r:embed="rId4"/>
          <a:stretch/>
        </p:blipFill>
        <p:spPr>
          <a:xfrm>
            <a:off x="7506360" y="0"/>
            <a:ext cx="2223720" cy="2223720"/>
          </a:xfrm>
          <a:prstGeom prst="rect">
            <a:avLst/>
          </a:prstGeom>
          <a:ln>
            <a:noFill/>
          </a:ln>
        </p:spPr>
      </p:pic>
      <p:pic>
        <p:nvPicPr>
          <p:cNvPr id="85" name="Graphic 11" descr=""/>
          <p:cNvPicPr/>
          <p:nvPr/>
        </p:nvPicPr>
        <p:blipFill>
          <a:blip r:embed="rId5"/>
          <a:stretch/>
        </p:blipFill>
        <p:spPr>
          <a:xfrm>
            <a:off x="9966960" y="0"/>
            <a:ext cx="2223720" cy="222372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759960" y="6156720"/>
            <a:ext cx="1681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6ba6"/>
                </a:solidFill>
                <a:latin typeface="Blogger Sans"/>
                <a:ea typeface="Blogger Sans"/>
              </a:rPr>
              <a:t>een.ec.europa.eu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87" name="Graphic 19" descr=""/>
          <p:cNvPicPr/>
          <p:nvPr/>
        </p:nvPicPr>
        <p:blipFill>
          <a:blip r:embed="rId6"/>
          <a:stretch/>
        </p:blipFill>
        <p:spPr>
          <a:xfrm>
            <a:off x="1214640" y="5423760"/>
            <a:ext cx="772560" cy="77256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669240" y="435960"/>
            <a:ext cx="3063600" cy="492120"/>
          </a:xfrm>
          <a:prstGeom prst="rect">
            <a:avLst/>
          </a:prstGeom>
          <a:solidFill>
            <a:srgbClr val="ffcc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>
            <a:off x="754200" y="228960"/>
            <a:ext cx="3171240" cy="81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6ba6"/>
                </a:solidFill>
                <a:latin typeface="Blogger Sans"/>
                <a:ea typeface="Blogger Sans"/>
              </a:rPr>
              <a:t>#EENCanHelp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952560" y="1714320"/>
            <a:ext cx="6356880" cy="11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br/>
            <a:br/>
            <a:r>
              <a:rPr b="1" lang="es-E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Blogger Sans"/>
                <a:ea typeface="DejaVu Sans"/>
              </a:rPr>
              <a:t>La red EEN-España en los Sector Groups: </a:t>
            </a:r>
            <a:br/>
            <a:r>
              <a:rPr b="0" lang="es-ES" sz="3600" spc="-1" strike="noStrike">
                <a:solidFill>
                  <a:srgbClr val="ffffff"/>
                </a:solidFill>
                <a:latin typeface="Blogger Sans"/>
                <a:ea typeface="DejaVu Sans"/>
              </a:rPr>
              <a:t>Agri-Food Sector Group</a:t>
            </a:r>
            <a:br/>
            <a:br/>
            <a:r>
              <a:rPr b="0" lang="es-ES" sz="2800" spc="-1" strike="noStrike">
                <a:solidFill>
                  <a:srgbClr val="ffffff"/>
                </a:solidFill>
                <a:latin typeface="Blogger Sans"/>
                <a:ea typeface="DejaVu Sans"/>
              </a:rPr>
              <a:t>Conferencia Anual EEN España 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latin typeface="Blogger Sans"/>
                <a:ea typeface="DejaVu Sans"/>
              </a:rPr>
              <a:t>Oviedo</a:t>
            </a:r>
            <a:br/>
            <a:r>
              <a:rPr b="0" lang="es-ES" sz="2800" spc="-1" strike="noStrike">
                <a:solidFill>
                  <a:srgbClr val="ffffff"/>
                </a:solidFill>
                <a:latin typeface="Blogger Sans"/>
                <a:ea typeface="DejaVu Sans"/>
              </a:rPr>
              <a:t>22/6/2023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3203280" y="5103720"/>
            <a:ext cx="4570560" cy="132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7667640" y="928800"/>
            <a:ext cx="3366000" cy="336600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3" descr="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738000" y="12859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2095560" y="1071720"/>
            <a:ext cx="757188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MURCIA FOOD BROKERAGE EVENT: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REFLEXIÓN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</p:txBody>
      </p:sp>
      <p:pic>
        <p:nvPicPr>
          <p:cNvPr id="201" name="Picture 2" descr=""/>
          <p:cNvPicPr/>
          <p:nvPr/>
        </p:nvPicPr>
        <p:blipFill>
          <a:blip r:embed="rId2"/>
          <a:stretch/>
        </p:blipFill>
        <p:spPr>
          <a:xfrm>
            <a:off x="0" y="5603760"/>
            <a:ext cx="3610800" cy="1253520"/>
          </a:xfrm>
          <a:prstGeom prst="rect">
            <a:avLst/>
          </a:prstGeom>
          <a:ln w="9360">
            <a:noFill/>
          </a:ln>
        </p:spPr>
      </p:pic>
      <p:sp>
        <p:nvSpPr>
          <p:cNvPr id="202" name="CustomShape 4"/>
          <p:cNvSpPr/>
          <p:nvPr/>
        </p:nvSpPr>
        <p:spPr>
          <a:xfrm>
            <a:off x="809640" y="2286000"/>
            <a:ext cx="335700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ES" sz="2800" spc="-1" strike="noStrike">
                <a:solidFill>
                  <a:srgbClr val="006ba6"/>
                </a:solidFill>
                <a:latin typeface="Blogger Sans"/>
                <a:ea typeface="Blogger Sans"/>
              </a:rPr>
              <a:t>BROKERAGE EVENT</a:t>
            </a:r>
            <a:endParaRPr b="0" lang="es-ES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Presencial</a:t>
            </a:r>
            <a:endParaRPr b="0" lang="es-E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Virtual</a:t>
            </a:r>
            <a:endParaRPr b="0" lang="es-E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Híbrido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3"/>
          <a:stretch/>
        </p:blipFill>
        <p:spPr>
          <a:xfrm>
            <a:off x="3381480" y="3143160"/>
            <a:ext cx="3575880" cy="2378880"/>
          </a:xfrm>
          <a:prstGeom prst="rect">
            <a:avLst/>
          </a:prstGeom>
          <a:ln w="9360">
            <a:noFill/>
          </a:ln>
        </p:spPr>
      </p:pic>
      <p:pic>
        <p:nvPicPr>
          <p:cNvPr id="204" name="Picture 3" descr=""/>
          <p:cNvPicPr/>
          <p:nvPr/>
        </p:nvPicPr>
        <p:blipFill>
          <a:blip r:embed="rId4"/>
          <a:stretch/>
        </p:blipFill>
        <p:spPr>
          <a:xfrm>
            <a:off x="7238880" y="2000160"/>
            <a:ext cx="3939480" cy="2212200"/>
          </a:xfrm>
          <a:prstGeom prst="rect">
            <a:avLst/>
          </a:prstGeom>
          <a:ln w="9360">
            <a:noFill/>
          </a:ln>
        </p:spPr>
      </p:pic>
      <p:pic>
        <p:nvPicPr>
          <p:cNvPr id="205" name="Picture 4" descr=""/>
          <p:cNvPicPr/>
          <p:nvPr/>
        </p:nvPicPr>
        <p:blipFill>
          <a:blip r:embed="rId5"/>
          <a:stretch/>
        </p:blipFill>
        <p:spPr>
          <a:xfrm>
            <a:off x="7453440" y="4500720"/>
            <a:ext cx="3293280" cy="1848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738000" y="12859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8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2238480" y="1214280"/>
            <a:ext cx="757188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MURCIA FOOD BROKERAGE EVENT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2"/>
          <a:stretch/>
        </p:blipFill>
        <p:spPr>
          <a:xfrm>
            <a:off x="0" y="5603760"/>
            <a:ext cx="3610800" cy="1253520"/>
          </a:xfrm>
          <a:prstGeom prst="rect">
            <a:avLst/>
          </a:prstGeom>
          <a:ln w="9360">
            <a:noFill/>
          </a:ln>
        </p:spPr>
      </p:pic>
      <p:sp>
        <p:nvSpPr>
          <p:cNvPr id="211" name="CustomShape 4"/>
          <p:cNvSpPr/>
          <p:nvPr/>
        </p:nvSpPr>
        <p:spPr>
          <a:xfrm>
            <a:off x="4238640" y="2071800"/>
            <a:ext cx="3357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006ba6"/>
                </a:solidFill>
                <a:latin typeface="Blogger Sans"/>
                <a:ea typeface="Blogger Sans"/>
              </a:rPr>
              <a:t>Muchas gracias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12" name="Picture 4" descr=""/>
          <p:cNvPicPr/>
          <p:nvPr/>
        </p:nvPicPr>
        <p:blipFill>
          <a:blip r:embed="rId3"/>
          <a:stretch/>
        </p:blipFill>
        <p:spPr>
          <a:xfrm>
            <a:off x="2881440" y="2643120"/>
            <a:ext cx="5850720" cy="1537560"/>
          </a:xfrm>
          <a:prstGeom prst="rect">
            <a:avLst/>
          </a:prstGeom>
          <a:ln w="9360">
            <a:noFill/>
          </a:ln>
        </p:spPr>
      </p:pic>
      <p:sp>
        <p:nvSpPr>
          <p:cNvPr id="213" name="CustomShape 5"/>
          <p:cNvSpPr/>
          <p:nvPr/>
        </p:nvSpPr>
        <p:spPr>
          <a:xfrm>
            <a:off x="2881440" y="4143240"/>
            <a:ext cx="588096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Victoria Díaz Pacheco</a:t>
            </a:r>
            <a:endParaRPr b="0" lang="es-ES" sz="18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Instituto de Fomento de la Región de Murcia</a:t>
            </a:r>
            <a:endParaRPr b="0" lang="es-ES" sz="18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0" lang="es-ES" sz="1800" spc="-1" strike="noStrike" u="sng">
                <a:solidFill>
                  <a:srgbClr val="006ba6"/>
                </a:solidFill>
                <a:uFillTx/>
                <a:latin typeface="Arial"/>
                <a:ea typeface="DejaVu Sans"/>
              </a:rPr>
              <a:t>Victoria.diaz@info.carm.es</a:t>
            </a:r>
            <a:endParaRPr b="0" lang="es-ES" sz="18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Tel. +34 968 35 78 49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95440" y="10717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2952720" y="1214280"/>
            <a:ext cx="60951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Buena práctica: Match2Achieve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1452600" y="1857240"/>
            <a:ext cx="9357480" cy="402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Antecedentes</a:t>
            </a: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: 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ProProProgram</a:t>
            </a: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 (Promotion Profiles Program)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Promoción de oportunidades (tecnológicas, comerciales, búsquedas de socio y eventos B2B) en las reuniones del ASG: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lvl="1" marL="800280" indent="-342360" algn="just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envío oportunidades al responsable antes de la reunión</a:t>
            </a:r>
            <a:endParaRPr b="0" lang="es-ES" sz="1800" spc="-1" strike="noStrike">
              <a:latin typeface="Arial"/>
            </a:endParaRPr>
          </a:p>
          <a:p>
            <a:pPr lvl="1" marL="800280" indent="-342360" algn="just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exposición de oportunidades en la sala asignada a la pausa café </a:t>
            </a:r>
            <a:endParaRPr b="0" lang="es-ES" sz="1800" spc="-1" strike="noStrike">
              <a:latin typeface="Arial"/>
            </a:endParaRPr>
          </a:p>
          <a:p>
            <a:pPr lvl="1" marL="800280" indent="-342360" algn="just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muestras de interés con datos de contacto</a:t>
            </a:r>
            <a:endParaRPr b="0" lang="es-ES" sz="1800" spc="-1" strike="noStrike">
              <a:latin typeface="Arial"/>
            </a:endParaRPr>
          </a:p>
          <a:p>
            <a:pPr lvl="1" marL="800280" indent="-342360" algn="just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recogida, escaneado y envío de vuelta a los socios del grupo</a:t>
            </a:r>
            <a:endParaRPr b="0" lang="es-ES" sz="1800" spc="-1" strike="noStrike">
              <a:latin typeface="Arial"/>
            </a:endParaRPr>
          </a:p>
          <a:p>
            <a:pPr lvl="1" marL="800280" indent="-342360" algn="just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contacto directo de partes involucradas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605880" y="13003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2952720" y="1357200"/>
            <a:ext cx="60951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Buena práctica: Match2Achieve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1523880" y="2286000"/>
            <a:ext cx="9572040" cy="292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Versión reciclada: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Sesiones virtuales de 1 hora: pitching de 5 minutos (empresas) + respuesta preguntas</a:t>
            </a:r>
            <a:endParaRPr b="0" lang="es-ES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Número de perfiles limitado: calidad</a:t>
            </a:r>
            <a:endParaRPr b="0" lang="es-ES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Sesiones temáticas → participación libre</a:t>
            </a:r>
            <a:endParaRPr b="0" lang="es-ES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3 sesiones antes de la reunión de la reunión presencial del grupo</a:t>
            </a:r>
            <a:endParaRPr b="0" lang="es-ES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Votación tras las sesiones</a:t>
            </a:r>
            <a:endParaRPr b="0" lang="es-ES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3 empresas mejor valoradas reciben invitación para repetir su pitch en la reunión presencial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05880" y="13003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6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227" name="CustomShape 3"/>
          <p:cNvSpPr/>
          <p:nvPr/>
        </p:nvSpPr>
        <p:spPr>
          <a:xfrm>
            <a:off x="2952720" y="1357200"/>
            <a:ext cx="60951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Buena práctica: Match2Achieve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2881440" y="2286000"/>
            <a:ext cx="8214480" cy="31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1er ciclo: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3 sesiones virtuales previas a la reunión del ASG en Split: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16 de febrero – Tecnología agroalimentaria: 8 empresas</a:t>
            </a:r>
            <a:endParaRPr b="0" lang="es-E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23 de marzo – Sostenibilidad: 12 empresas</a:t>
            </a:r>
            <a:endParaRPr b="0" lang="es-E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27 de abril – Demandas comerciales: 7 empresas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 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16 de mayo – FINAL en la reunión Split: 9 empresas ganadoras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09600" y="135720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1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2595600" y="1357200"/>
            <a:ext cx="6857280" cy="20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B2B at Conxemar: 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International Frozen Seafood Exhibition 3-5/10/2023 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On-line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5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11 Imagen" descr=""/>
          <p:cNvPicPr/>
          <p:nvPr/>
        </p:nvPicPr>
        <p:blipFill>
          <a:blip r:embed="rId2"/>
          <a:stretch/>
        </p:blipFill>
        <p:spPr>
          <a:xfrm>
            <a:off x="3381480" y="3500280"/>
            <a:ext cx="5399280" cy="24800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09600" y="135720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8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239" name="CustomShape 3"/>
          <p:cNvSpPr/>
          <p:nvPr/>
        </p:nvSpPr>
        <p:spPr>
          <a:xfrm>
            <a:off x="2595600" y="1357200"/>
            <a:ext cx="6857280" cy="20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B2B Bruselas: 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9/10/2023 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5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TextShape 6"/>
          <p:cNvSpPr txBox="1"/>
          <p:nvPr/>
        </p:nvSpPr>
        <p:spPr>
          <a:xfrm>
            <a:off x="605880" y="2736000"/>
            <a:ext cx="10842120" cy="24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just"/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•</a:t>
            </a:r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	</a:t>
            </a:r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Evento de degustación de productos agroalimentarios y cata de vinos y licores de las </a:t>
            </a:r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	</a:t>
            </a:r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               regiones ultraperiféricas (RUP). </a:t>
            </a:r>
            <a:endParaRPr b="0" lang="es-ES" sz="2000" spc="-1" strike="noStrike">
              <a:latin typeface="Arial"/>
            </a:endParaRPr>
          </a:p>
          <a:p>
            <a:pPr algn="just"/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•     </a:t>
            </a:r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En paralelo B2B: empresas RUP y empresas europeas que asistan al evento.</a:t>
            </a:r>
            <a:endParaRPr b="0" lang="es-ES" sz="2000" spc="-1" strike="noStrike">
              <a:latin typeface="Arial"/>
            </a:endParaRPr>
          </a:p>
          <a:p>
            <a:pPr algn="just"/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•</a:t>
            </a:r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	</a:t>
            </a:r>
            <a:r>
              <a:rPr b="0" lang="es-ES" sz="2000" spc="-1" strike="noStrike">
                <a:solidFill>
                  <a:srgbClr val="006ba6"/>
                </a:solidFill>
                <a:latin typeface="Arial"/>
                <a:ea typeface="Blogger Sans"/>
              </a:rPr>
              <a:t>Organizado por PROEXCA (EEN Canarias) en colaboración con EEN de las RUP.</a:t>
            </a:r>
            <a:endParaRPr b="0" lang="es-ES" sz="2000" spc="-1" strike="noStrike">
              <a:latin typeface="Arial"/>
              <a:ea typeface="Blogger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669240" y="1455840"/>
            <a:ext cx="9142560" cy="11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/>
          <a:p>
            <a:pPr>
              <a:lnSpc>
                <a:spcPct val="90000"/>
              </a:lnSpc>
            </a:pPr>
            <a:r>
              <a:rPr b="1" lang="es-ES" sz="6000" spc="-1" strike="noStrike">
                <a:solidFill>
                  <a:srgbClr val="ffffff"/>
                </a:solidFill>
                <a:latin typeface="Blogger Sans"/>
                <a:ea typeface="DejaVu Sans"/>
              </a:rPr>
              <a:t>¡Gracias!</a:t>
            </a:r>
            <a:endParaRPr b="0" lang="es-ES" sz="60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669240" y="2693880"/>
            <a:ext cx="9142560" cy="41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400" spc="-1" strike="noStrike">
                <a:solidFill>
                  <a:srgbClr val="ffffff"/>
                </a:solidFill>
                <a:latin typeface="Blogger Sans"/>
                <a:ea typeface="Blogger Sans"/>
              </a:rPr>
              <a:t>Follow us @EEN_EU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809360" y="3400200"/>
            <a:ext cx="3717360" cy="19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4"/>
          <p:cNvSpPr/>
          <p:nvPr/>
        </p:nvSpPr>
        <p:spPr>
          <a:xfrm>
            <a:off x="1809360" y="3640680"/>
            <a:ext cx="3717360" cy="19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5"/>
          <p:cNvSpPr/>
          <p:nvPr/>
        </p:nvSpPr>
        <p:spPr>
          <a:xfrm>
            <a:off x="1809360" y="3881160"/>
            <a:ext cx="3717360" cy="19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6"/>
          <p:cNvSpPr/>
          <p:nvPr/>
        </p:nvSpPr>
        <p:spPr>
          <a:xfrm>
            <a:off x="1809360" y="4121640"/>
            <a:ext cx="3717360" cy="19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7"/>
          <p:cNvSpPr/>
          <p:nvPr/>
        </p:nvSpPr>
        <p:spPr>
          <a:xfrm>
            <a:off x="669240" y="1455840"/>
            <a:ext cx="9142560" cy="11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8"/>
          <p:cNvSpPr/>
          <p:nvPr/>
        </p:nvSpPr>
        <p:spPr>
          <a:xfrm>
            <a:off x="3203280" y="5103720"/>
            <a:ext cx="4570560" cy="132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1" name="Picture 3" descr=""/>
          <p:cNvPicPr/>
          <p:nvPr/>
        </p:nvPicPr>
        <p:blipFill>
          <a:blip r:embed="rId1"/>
          <a:stretch/>
        </p:blipFill>
        <p:spPr>
          <a:xfrm>
            <a:off x="4952880" y="1785960"/>
            <a:ext cx="1856520" cy="1785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23800" y="142884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pic>
        <p:nvPicPr>
          <p:cNvPr id="141" name="Picture 2" descr=""/>
          <p:cNvPicPr/>
          <p:nvPr/>
        </p:nvPicPr>
        <p:blipFill>
          <a:blip r:embed="rId2"/>
          <a:stretch/>
        </p:blipFill>
        <p:spPr>
          <a:xfrm>
            <a:off x="4608000" y="2448000"/>
            <a:ext cx="5993640" cy="304200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1166760" y="1500120"/>
            <a:ext cx="10000080" cy="22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DejaVu Sans"/>
              </a:rPr>
              <a:t>Grupo sectorial de Agri-Food: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2304000" y="2952000"/>
            <a:ext cx="2303280" cy="8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6ba6"/>
                </a:solidFill>
                <a:latin typeface="Arial"/>
                <a:ea typeface="DejaVu Sans"/>
              </a:rPr>
              <a:t>100 socios</a:t>
            </a:r>
            <a:endParaRPr b="0" lang="es-E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6ba6"/>
                </a:solidFill>
                <a:latin typeface="Arial"/>
                <a:ea typeface="DejaVu Sans"/>
              </a:rPr>
              <a:t>28 países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38000" y="1285920"/>
            <a:ext cx="8214480" cy="46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523800" y="1071720"/>
            <a:ext cx="7643160" cy="490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DejaVu Sans"/>
              </a:rPr>
              <a:t>                     </a:t>
            </a: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DejaVu Sans"/>
              </a:rPr>
              <a:t>Socios españoles: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Agencia de Desarrollo Económico de La Rioja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Agencia del Conocimiento de Andalucía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Agencia per la Competitividad de la Empresa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Agencia Vasca de la Innovación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Axencia Galega de Innovación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Cámara Oficial de Comercio e Industria de Toledo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Cámara Oficial de Comercio, Industria y Navegación de Mallorca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Cámara Oficial de Comercio, Industria y Navegación de Valencia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Federación de Empresas de La Rioja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Fundación Fundecyt Parque Científico y Tecnológico de Extremadura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Fundación Parque Científico de Madrid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Instituto de Fomento de la Región de Murcia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Instituto para la Competitividad Empresarial de Castilla y León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Instituto Tecnológico de Canarias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6ba6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6ba6"/>
                </a:solidFill>
                <a:latin typeface="Arial"/>
                <a:ea typeface="DejaVu Sans"/>
              </a:rPr>
              <a:t>Sociedad Canaria de Fomento Económico S.A. – PROEXCA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6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7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8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Picture 11" descr=""/>
          <p:cNvPicPr/>
          <p:nvPr/>
        </p:nvPicPr>
        <p:blipFill>
          <a:blip r:embed="rId2"/>
          <a:stretch/>
        </p:blipFill>
        <p:spPr>
          <a:xfrm>
            <a:off x="7953480" y="2286000"/>
            <a:ext cx="3727800" cy="2785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95440" y="207180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>
            <a:off x="595440" y="2286000"/>
            <a:ext cx="10978560" cy="149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6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1" descr=""/>
          <p:cNvPicPr/>
          <p:nvPr/>
        </p:nvPicPr>
        <p:blipFill>
          <a:blip r:embed="rId2"/>
          <a:stretch/>
        </p:blipFill>
        <p:spPr>
          <a:xfrm>
            <a:off x="4024440" y="3500280"/>
            <a:ext cx="4318920" cy="149940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2" descr=""/>
          <p:cNvPicPr/>
          <p:nvPr/>
        </p:nvPicPr>
        <p:blipFill>
          <a:blip r:embed="rId3"/>
          <a:stretch/>
        </p:blipFill>
        <p:spPr>
          <a:xfrm>
            <a:off x="523800" y="5715000"/>
            <a:ext cx="1353240" cy="96444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3" descr=""/>
          <p:cNvPicPr/>
          <p:nvPr/>
        </p:nvPicPr>
        <p:blipFill>
          <a:blip r:embed="rId4"/>
          <a:srcRect l="0" t="17505" r="59985" b="21882"/>
          <a:stretch/>
        </p:blipFill>
        <p:spPr>
          <a:xfrm>
            <a:off x="2166840" y="6143760"/>
            <a:ext cx="1152360" cy="49788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1666800" y="2000160"/>
            <a:ext cx="8857440" cy="143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6ba6"/>
                </a:solidFill>
                <a:latin typeface="Blogger Sans"/>
                <a:ea typeface="Blogger Sans"/>
              </a:rPr>
              <a:t>BUENAS PRÁCTICAS:</a:t>
            </a:r>
            <a:endParaRPr b="0" lang="es-E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6ba6"/>
                </a:solidFill>
                <a:latin typeface="Blogger Sans"/>
                <a:ea typeface="Blogger Sans"/>
              </a:rPr>
              <a:t>MURCIA FOOD BROKERAGE EVENT</a:t>
            </a:r>
            <a:endParaRPr b="0" lang="es-E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738000" y="12859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3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2023920" y="1285920"/>
            <a:ext cx="757188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QUÉ ES EL MURCIA FOOD BROKERAGE EVENT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1380960" y="2143080"/>
            <a:ext cx="9357480" cy="34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587c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6ba6"/>
                </a:solidFill>
                <a:latin typeface="Arial"/>
                <a:ea typeface="DejaVu Sans"/>
              </a:rPr>
              <a:t>Brokerage 100% tecnológico</a:t>
            </a:r>
            <a:endParaRPr b="0" lang="es-ES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587c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6ba6"/>
                </a:solidFill>
                <a:latin typeface="Arial"/>
                <a:ea typeface="DejaVu Sans"/>
              </a:rPr>
              <a:t>Sector Alimentación:</a:t>
            </a:r>
            <a:endParaRPr b="0" lang="es-ES" sz="2800" spc="-1" strike="noStrike">
              <a:latin typeface="Arial"/>
            </a:endParaRPr>
          </a:p>
          <a:p>
            <a:pPr lvl="1" marL="457200" indent="-215640">
              <a:lnSpc>
                <a:spcPct val="100000"/>
              </a:lnSpc>
              <a:buClr>
                <a:srgbClr val="00587c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Diseño higiénico de instalaciones y seguridad alimentaria</a:t>
            </a:r>
            <a:endParaRPr b="0" lang="es-ES" sz="2400" spc="-1" strike="noStrike">
              <a:latin typeface="Arial"/>
            </a:endParaRPr>
          </a:p>
          <a:p>
            <a:pPr lvl="1" marL="457200" indent="-215640">
              <a:lnSpc>
                <a:spcPct val="100000"/>
              </a:lnSpc>
              <a:buClr>
                <a:srgbClr val="00587c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Biotecnología</a:t>
            </a:r>
            <a:endParaRPr b="0" lang="es-ES" sz="2400" spc="-1" strike="noStrike">
              <a:latin typeface="Arial"/>
            </a:endParaRPr>
          </a:p>
          <a:p>
            <a:pPr lvl="1" marL="457200" indent="-215640">
              <a:lnSpc>
                <a:spcPct val="100000"/>
              </a:lnSpc>
              <a:buClr>
                <a:srgbClr val="00587c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Economía Circular</a:t>
            </a:r>
            <a:endParaRPr b="0" lang="es-ES" sz="2400" spc="-1" strike="noStrike">
              <a:latin typeface="Arial"/>
            </a:endParaRPr>
          </a:p>
          <a:p>
            <a:pPr lvl="1" marL="457200" indent="-215640">
              <a:lnSpc>
                <a:spcPct val="100000"/>
              </a:lnSpc>
              <a:buClr>
                <a:srgbClr val="00587c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Tecnologías de conservación. Envases activos e inteligentes</a:t>
            </a:r>
            <a:endParaRPr b="0" lang="es-ES" sz="2400" spc="-1" strike="noStrike">
              <a:latin typeface="Arial"/>
            </a:endParaRPr>
          </a:p>
          <a:p>
            <a:pPr lvl="1" marL="457200" indent="-215640">
              <a:lnSpc>
                <a:spcPct val="100000"/>
              </a:lnSpc>
              <a:buClr>
                <a:srgbClr val="00587c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Procesos de automatización y control</a:t>
            </a:r>
            <a:endParaRPr b="0" lang="es-ES" sz="2400" spc="-1" strike="noStrike">
              <a:latin typeface="Arial"/>
            </a:endParaRPr>
          </a:p>
          <a:p>
            <a:pPr lvl="1" marL="457200" indent="-215640">
              <a:lnSpc>
                <a:spcPct val="100000"/>
              </a:lnSpc>
              <a:buClr>
                <a:srgbClr val="00587c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6ba6"/>
                </a:solidFill>
                <a:latin typeface="Arial"/>
                <a:ea typeface="DejaVu Sans"/>
              </a:rPr>
              <a:t>Tecnologías hidráulicas en el sector alimentario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0" y="5603760"/>
            <a:ext cx="3610800" cy="1253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38000" y="12859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2023920" y="1285920"/>
            <a:ext cx="757188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MURCIA FOOD BROKERAGE EVENT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66720" y="2286000"/>
            <a:ext cx="5643000" cy="24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6ba6"/>
                </a:solidFill>
                <a:latin typeface="Arial"/>
                <a:ea typeface="DejaVu Sans"/>
              </a:rPr>
              <a:t>XI Edición</a:t>
            </a:r>
            <a:endParaRPr b="0" lang="es-ES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6ba6"/>
                </a:solidFill>
                <a:latin typeface="Arial"/>
                <a:ea typeface="DejaVu Sans"/>
              </a:rPr>
              <a:t>20 años organizando de recorrido</a:t>
            </a:r>
            <a:endParaRPr b="0" lang="es-ES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6ba6"/>
                </a:solidFill>
                <a:latin typeface="Arial"/>
                <a:ea typeface="DejaVu Sans"/>
              </a:rPr>
              <a:t>Crecimiento continuo</a:t>
            </a:r>
            <a:endParaRPr b="0" lang="es-ES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6ba6"/>
                </a:solidFill>
                <a:latin typeface="Arial"/>
                <a:ea typeface="DejaVu Sans"/>
              </a:rPr>
              <a:t>Simposio Internacional de               Tecnologías alimentarias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2"/>
          <a:stretch/>
        </p:blipFill>
        <p:spPr>
          <a:xfrm>
            <a:off x="0" y="5603760"/>
            <a:ext cx="3610800" cy="1253520"/>
          </a:xfrm>
          <a:prstGeom prst="rect">
            <a:avLst/>
          </a:prstGeom>
          <a:ln w="9360">
            <a:noFill/>
          </a:ln>
        </p:spPr>
      </p:pic>
      <p:pic>
        <p:nvPicPr>
          <p:cNvPr id="173" name="Picture 2" descr=""/>
          <p:cNvPicPr/>
          <p:nvPr/>
        </p:nvPicPr>
        <p:blipFill>
          <a:blip r:embed="rId3"/>
          <a:stretch/>
        </p:blipFill>
        <p:spPr>
          <a:xfrm>
            <a:off x="6524640" y="2143080"/>
            <a:ext cx="5136120" cy="2883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738000" y="12859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2095560" y="1071720"/>
            <a:ext cx="757188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BUENAS PRÁCTICAS: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COMITÉ TÉCNICO ORGANIZADOR</a:t>
            </a:r>
            <a:endParaRPr b="0" lang="es-ES" sz="3200" spc="-1" strike="noStrike">
              <a:latin typeface="Arial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2"/>
          <a:stretch/>
        </p:blipFill>
        <p:spPr>
          <a:xfrm>
            <a:off x="0" y="5603760"/>
            <a:ext cx="3610800" cy="1253520"/>
          </a:xfrm>
          <a:prstGeom prst="rect">
            <a:avLst/>
          </a:prstGeom>
          <a:ln w="9360"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3"/>
          <a:stretch/>
        </p:blipFill>
        <p:spPr>
          <a:xfrm>
            <a:off x="2381400" y="2143080"/>
            <a:ext cx="7571880" cy="3613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38000" y="12859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2095560" y="1000080"/>
            <a:ext cx="757188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MURCIA FOOD BROKERAGE EVENT: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BUENAS PRÁCTICAS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</p:txBody>
      </p:sp>
      <p:pic>
        <p:nvPicPr>
          <p:cNvPr id="184" name="Picture 2" descr=""/>
          <p:cNvPicPr/>
          <p:nvPr/>
        </p:nvPicPr>
        <p:blipFill>
          <a:blip r:embed="rId2"/>
          <a:stretch/>
        </p:blipFill>
        <p:spPr>
          <a:xfrm>
            <a:off x="0" y="5603760"/>
            <a:ext cx="3610800" cy="1253520"/>
          </a:xfrm>
          <a:prstGeom prst="rect">
            <a:avLst/>
          </a:prstGeom>
          <a:ln w="9360">
            <a:noFill/>
          </a:ln>
        </p:spPr>
      </p:pic>
      <p:sp>
        <p:nvSpPr>
          <p:cNvPr id="185" name="CustomShape 4"/>
          <p:cNvSpPr/>
          <p:nvPr/>
        </p:nvSpPr>
        <p:spPr>
          <a:xfrm>
            <a:off x="523800" y="2143080"/>
            <a:ext cx="7214400" cy="228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Gran apoyo del </a:t>
            </a:r>
            <a:r>
              <a:rPr b="1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SG Agrifood. 40 nodos han coorganizado el evento.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Se publica la web del B2match con un fuerte núcleo de </a:t>
            </a:r>
            <a:r>
              <a:rPr b="1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demanda tecnológica, con lo que se empieza a trabajar 1 año antes del evento.</a:t>
            </a:r>
            <a:endParaRPr b="0" lang="es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6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Captación internacional, </a:t>
            </a:r>
            <a:r>
              <a:rPr b="1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Campaña Publicitaria en los países que hemos querido reforzar.</a:t>
            </a:r>
            <a:endParaRPr b="0" lang="es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Contratación de nuestros </a:t>
            </a:r>
            <a:r>
              <a:rPr b="1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Promotores de Negocio Internacionales.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186" name="Picture 2" descr=""/>
          <p:cNvPicPr/>
          <p:nvPr/>
        </p:nvPicPr>
        <p:blipFill>
          <a:blip r:embed="rId3"/>
          <a:stretch/>
        </p:blipFill>
        <p:spPr>
          <a:xfrm>
            <a:off x="7953480" y="2214720"/>
            <a:ext cx="3544200" cy="265824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3" descr=""/>
          <p:cNvPicPr/>
          <p:nvPr/>
        </p:nvPicPr>
        <p:blipFill>
          <a:blip r:embed="rId4"/>
          <a:stretch/>
        </p:blipFill>
        <p:spPr>
          <a:xfrm>
            <a:off x="5238720" y="4500720"/>
            <a:ext cx="2483640" cy="1863000"/>
          </a:xfrm>
          <a:prstGeom prst="rect">
            <a:avLst/>
          </a:prstGeom>
          <a:ln w="9360">
            <a:noFill/>
          </a:ln>
        </p:spPr>
      </p:pic>
      <p:pic>
        <p:nvPicPr>
          <p:cNvPr id="188" name="Picture 4" descr=""/>
          <p:cNvPicPr/>
          <p:nvPr/>
        </p:nvPicPr>
        <p:blipFill>
          <a:blip r:embed="rId5"/>
          <a:stretch/>
        </p:blipFill>
        <p:spPr>
          <a:xfrm>
            <a:off x="1809720" y="4357800"/>
            <a:ext cx="2878920" cy="13168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738000" y="1285920"/>
            <a:ext cx="10978560" cy="9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"/>
          <p:cNvSpPr/>
          <p:nvPr/>
        </p:nvSpPr>
        <p:spPr>
          <a:xfrm>
            <a:off x="605880" y="2388960"/>
            <a:ext cx="10978560" cy="37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1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952640" y="142920"/>
            <a:ext cx="618480" cy="634320"/>
          </a:xfrm>
          <a:prstGeom prst="rect">
            <a:avLst/>
          </a:prstGeom>
          <a:ln w="9360">
            <a:noFill/>
          </a:ln>
        </p:spPr>
      </p:pic>
      <p:sp>
        <p:nvSpPr>
          <p:cNvPr id="192" name="CustomShape 3"/>
          <p:cNvSpPr/>
          <p:nvPr/>
        </p:nvSpPr>
        <p:spPr>
          <a:xfrm>
            <a:off x="2095560" y="1071720"/>
            <a:ext cx="757188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MURCIA FOOD BROKERAGE EVENT: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6ba6"/>
                </a:solidFill>
                <a:latin typeface="Blogger Sans"/>
                <a:ea typeface="Blogger Sans"/>
              </a:rPr>
              <a:t>BUENAS PRÁCTICAS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3200" spc="-1" strike="noStrike">
              <a:latin typeface="Arial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2"/>
          <a:stretch/>
        </p:blipFill>
        <p:spPr>
          <a:xfrm>
            <a:off x="0" y="5603760"/>
            <a:ext cx="3610800" cy="125352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523800" y="2286000"/>
            <a:ext cx="6071400" cy="276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1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Alto nivel tecnológico </a:t>
            </a:r>
            <a:r>
              <a:rPr b="0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en los Marketplace y en aceptación de registros.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1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Tutorización de cada empresa </a:t>
            </a:r>
            <a:r>
              <a:rPr b="0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participantes en el Murcia FOOD BE, Excel con los tutores, reunión coordinación de tutores.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6ba6"/>
              </a:buClr>
              <a:buFont typeface="Arial"/>
              <a:buChar char="•"/>
            </a:pPr>
            <a:r>
              <a:rPr b="1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Doble seguimiento de las reuniones </a:t>
            </a:r>
            <a:r>
              <a:rPr b="0" lang="es-ES" sz="1600" spc="-1" strike="noStrike">
                <a:solidFill>
                  <a:srgbClr val="006ba6"/>
                </a:solidFill>
                <a:latin typeface="Arial"/>
                <a:ea typeface="DejaVu Sans"/>
              </a:rPr>
              <a:t>(antes y después) realizadas en la edición anterior (680 en 2021), una vez detectado el caso de éxito se comunica al nodo responsable de esa empresa.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195" name="Picture 4" descr=""/>
          <p:cNvPicPr/>
          <p:nvPr/>
        </p:nvPicPr>
        <p:blipFill>
          <a:blip r:embed="rId3"/>
          <a:stretch/>
        </p:blipFill>
        <p:spPr>
          <a:xfrm>
            <a:off x="4452840" y="4929120"/>
            <a:ext cx="2878920" cy="1316880"/>
          </a:xfrm>
          <a:prstGeom prst="rect">
            <a:avLst/>
          </a:prstGeom>
          <a:ln w="9360">
            <a:noFill/>
          </a:ln>
        </p:spPr>
      </p:pic>
      <p:pic>
        <p:nvPicPr>
          <p:cNvPr id="196" name="Picture 2" descr=""/>
          <p:cNvPicPr/>
          <p:nvPr/>
        </p:nvPicPr>
        <p:blipFill>
          <a:blip r:embed="rId4"/>
          <a:stretch/>
        </p:blipFill>
        <p:spPr>
          <a:xfrm>
            <a:off x="7238880" y="2357280"/>
            <a:ext cx="4293360" cy="24120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2023-04-12T07:12:26Z</dcterms:created>
  <dc:creator>EISMEA Team</dc:creator>
  <dc:description/>
  <dc:language>es-ES</dc:language>
  <cp:lastModifiedBy/>
  <dcterms:modified xsi:type="dcterms:W3CDTF">2023-06-19T10:32:09Z</dcterms:modified>
  <cp:revision>70</cp:revision>
  <dc:subject/>
  <dc:title>EEN 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MSIP_Label_6bd9ddd1-4d20-43f6-abfa-fc3c07406f94_ActionId">
    <vt:lpwstr>e545143c-4e5e-418e-8e9d-16225d304c25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Enabled">
    <vt:lpwstr>true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etDate">
    <vt:lpwstr>2023-05-25T08:10:55Z</vt:lpwstr>
  </property>
  <property fmtid="{D5CDD505-2E9C-101B-9397-08002B2CF9AE}" pid="13" name="MSIP_Label_6bd9ddd1-4d20-43f6-abfa-fc3c07406f94_SiteId">
    <vt:lpwstr>b24c8b06-522c-46fe-9080-70926f8dddb1</vt:lpwstr>
  </property>
  <property fmtid="{D5CDD505-2E9C-101B-9397-08002B2CF9AE}" pid="14" name="Notes">
    <vt:i4>14</vt:i4>
  </property>
  <property fmtid="{D5CDD505-2E9C-101B-9397-08002B2CF9AE}" pid="15" name="PresentationFormat">
    <vt:lpwstr>Personalizado</vt:lpwstr>
  </property>
  <property fmtid="{D5CDD505-2E9C-101B-9397-08002B2CF9AE}" pid="16" name="ScaleCrop">
    <vt:bool>0</vt:bool>
  </property>
  <property fmtid="{D5CDD505-2E9C-101B-9397-08002B2CF9AE}" pid="17" name="ShareDoc">
    <vt:bool>0</vt:bool>
  </property>
  <property fmtid="{D5CDD505-2E9C-101B-9397-08002B2CF9AE}" pid="18" name="Slides">
    <vt:i4>16</vt:i4>
  </property>
</Properties>
</file>